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6" r:id="rId4"/>
    <p:sldId id="258" r:id="rId5"/>
    <p:sldId id="288" r:id="rId6"/>
    <p:sldId id="265" r:id="rId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66FF"/>
    <a:srgbClr val="0C788E"/>
    <a:srgbClr val="008000"/>
    <a:srgbClr val="1C1C1C"/>
    <a:srgbClr val="025198"/>
    <a:srgbClr val="422C1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11" autoAdjust="0"/>
    <p:restoredTop sz="90664" autoAdjust="0"/>
  </p:normalViewPr>
  <p:slideViewPr>
    <p:cSldViewPr>
      <p:cViewPr varScale="1">
        <p:scale>
          <a:sx n="67" d="100"/>
          <a:sy n="67" d="100"/>
        </p:scale>
        <p:origin x="121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D001E1D-405F-4C6A-A0CE-3CFD8B621A0C}" type="datetimeFigureOut">
              <a:rPr lang="en-US"/>
              <a:pPr>
                <a:defRPr/>
              </a:pPr>
              <a:t>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E0BBA0-57CF-49F4-8270-A421743D9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471D2A-5D9F-45A1-BE4C-64B9DEE52045}" type="datetimeFigureOut">
              <a:rPr lang="en-US"/>
              <a:pPr>
                <a:defRPr/>
              </a:pPr>
              <a:t>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70DAE2D-B34A-4250-BA21-D8D483B4A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77168A-FA81-4C89-B663-169E61398E4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6710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EE58D-C126-485E-B606-7AAB455D8E8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61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EEFC8-A97D-4729-A720-474DE41B4C2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919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3668-5C78-4C60-9651-8D295F28838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5094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F749D-5954-4DAB-A931-63CE120E6C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202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C7DDF-3DA0-4E95-9840-6CB9E27946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73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ADBCB-FAEA-4699-8684-1D012D89BB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36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D4894-7A42-493D-9C99-C2B10D1EE1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62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531D-2A00-4F0B-B0B6-E2C17F9A28A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81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1FA3-D305-4006-B87B-245EBAF87F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709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6D6AF-441E-44F5-9C35-715CC89D2BA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123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1BA7CA7-5BB4-463A-BB03-C3BA9E542A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1624013" y="4652963"/>
            <a:ext cx="56880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/>
            </a:r>
            <a:br>
              <a:rPr lang="fa-IR" altLang="en-US" sz="2400">
                <a:cs typeface="B Mitra" panose="00000400000000000000" pitchFamily="2" charset="-78"/>
              </a:rPr>
            </a:br>
            <a:r>
              <a:rPr lang="fa-IR" altLang="en-US" sz="2400">
                <a:cs typeface="B Mitra" panose="00000400000000000000" pitchFamily="2" charset="-78"/>
              </a:rPr>
              <a:t>بهار 1395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2070100" y="404813"/>
            <a:ext cx="47164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6000">
                <a:cs typeface="B Mitra" panose="00000400000000000000" pitchFamily="2" charset="-78"/>
              </a:rPr>
              <a:t>برند و برند سازی</a:t>
            </a:r>
            <a:endParaRPr lang="en-US" altLang="en-US" sz="6000"/>
          </a:p>
        </p:txBody>
      </p:sp>
      <p:sp>
        <p:nvSpPr>
          <p:cNvPr id="4100" name="TextBox 6"/>
          <p:cNvSpPr txBox="1">
            <a:spLocks noChangeArrowheads="1"/>
          </p:cNvSpPr>
          <p:nvPr/>
        </p:nvSpPr>
        <p:spPr bwMode="auto">
          <a:xfrm>
            <a:off x="1619250" y="2214563"/>
            <a:ext cx="5616575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a-IR" altLang="en-US" sz="4000">
                <a:cs typeface="B Mitra" panose="00000400000000000000" pitchFamily="2" charset="-78"/>
              </a:rPr>
              <a:t>مربوط به درس: مدیریت کیفیت</a:t>
            </a:r>
            <a:br>
              <a:rPr lang="fa-IR" altLang="en-US" sz="4000">
                <a:cs typeface="B Mitra" panose="00000400000000000000" pitchFamily="2" charset="-78"/>
              </a:rPr>
            </a:br>
            <a:endParaRPr lang="en-US" alt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-12700"/>
            <a:ext cx="2973387" cy="981075"/>
          </a:xfrm>
        </p:spPr>
        <p:txBody>
          <a:bodyPr/>
          <a:lstStyle/>
          <a:p>
            <a:pPr eaLnBrk="1" hangingPunct="1"/>
            <a:r>
              <a:rPr lang="fa-IR" altLang="en-US" sz="4800" smtClean="0">
                <a:solidFill>
                  <a:schemeClr val="tx1"/>
                </a:solidFill>
              </a:rPr>
              <a:t>تعریف برند</a:t>
            </a:r>
            <a:endParaRPr lang="en-US" altLang="en-US" sz="4800" smtClean="0">
              <a:solidFill>
                <a:schemeClr val="tx1"/>
              </a:solidFill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8459788" y="974725"/>
            <a:ext cx="576262" cy="470693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7616825" y="1346200"/>
            <a:ext cx="865188" cy="2159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7639050" y="1979613"/>
            <a:ext cx="863600" cy="2159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7639050" y="3295650"/>
            <a:ext cx="863600" cy="2159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7639050" y="2630488"/>
            <a:ext cx="863600" cy="2159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7639050" y="3943350"/>
            <a:ext cx="863600" cy="217488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Left Arrow 13"/>
          <p:cNvSpPr/>
          <p:nvPr/>
        </p:nvSpPr>
        <p:spPr>
          <a:xfrm>
            <a:off x="7639050" y="4621213"/>
            <a:ext cx="863600" cy="2159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7639050" y="5191125"/>
            <a:ext cx="863600" cy="215900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7" name="TextBox 7"/>
          <p:cNvSpPr txBox="1">
            <a:spLocks noChangeArrowheads="1"/>
          </p:cNvSpPr>
          <p:nvPr/>
        </p:nvSpPr>
        <p:spPr bwMode="auto">
          <a:xfrm>
            <a:off x="2843213" y="1130300"/>
            <a:ext cx="4773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نگاه اقتصادی به تعریف برند و برند سازی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4108" name="TextBox 16"/>
          <p:cNvSpPr txBox="1">
            <a:spLocks noChangeArrowheads="1"/>
          </p:cNvSpPr>
          <p:nvPr/>
        </p:nvSpPr>
        <p:spPr bwMode="auto">
          <a:xfrm>
            <a:off x="5935663" y="1763713"/>
            <a:ext cx="16271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نگاه هویتی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4109" name="TextBox 17"/>
          <p:cNvSpPr txBox="1">
            <a:spLocks noChangeArrowheads="1"/>
          </p:cNvSpPr>
          <p:nvPr/>
        </p:nvSpPr>
        <p:spPr bwMode="auto">
          <a:xfrm>
            <a:off x="4114800" y="2438400"/>
            <a:ext cx="3478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تعریف برند از دید مصرف کننده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4110" name="TextBox 18"/>
          <p:cNvSpPr txBox="1">
            <a:spLocks noChangeArrowheads="1"/>
          </p:cNvSpPr>
          <p:nvPr/>
        </p:nvSpPr>
        <p:spPr bwMode="auto">
          <a:xfrm>
            <a:off x="3348038" y="3152775"/>
            <a:ext cx="45799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تعریف برند از دید شخصیت شناسی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4111" name="TextBox 19"/>
          <p:cNvSpPr txBox="1">
            <a:spLocks noChangeArrowheads="1"/>
          </p:cNvSpPr>
          <p:nvPr/>
        </p:nvSpPr>
        <p:spPr bwMode="auto">
          <a:xfrm>
            <a:off x="2268538" y="3756025"/>
            <a:ext cx="55530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تعریف برند از دیدگاه رابطه شناسی و مدیریت رابطه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4112" name="TextBox 20"/>
          <p:cNvSpPr txBox="1">
            <a:spLocks noChangeArrowheads="1"/>
          </p:cNvSpPr>
          <p:nvPr/>
        </p:nvSpPr>
        <p:spPr bwMode="auto">
          <a:xfrm>
            <a:off x="346075" y="4514850"/>
            <a:ext cx="7361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/>
              <a:t>برند سازی به عنوان تکیه گاهی برای تعاملات و ایجاد جایگاه اجتماعی</a:t>
            </a:r>
            <a:endParaRPr lang="en-US" altLang="en-US" sz="2400"/>
          </a:p>
        </p:txBody>
      </p:sp>
      <p:sp>
        <p:nvSpPr>
          <p:cNvPr id="4113" name="TextBox 21"/>
          <p:cNvSpPr txBox="1">
            <a:spLocks noChangeArrowheads="1"/>
          </p:cNvSpPr>
          <p:nvPr/>
        </p:nvSpPr>
        <p:spPr bwMode="auto">
          <a:xfrm>
            <a:off x="6003925" y="5070475"/>
            <a:ext cx="16621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نگاه فرهنگی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443163" y="1454150"/>
            <a:ext cx="615950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15" name="TextBox 25"/>
          <p:cNvSpPr txBox="1">
            <a:spLocks noChangeArrowheads="1"/>
          </p:cNvSpPr>
          <p:nvPr/>
        </p:nvSpPr>
        <p:spPr bwMode="auto">
          <a:xfrm>
            <a:off x="266700" y="590550"/>
            <a:ext cx="2060575" cy="163195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برند </a:t>
            </a:r>
            <a:r>
              <a:rPr lang="fa-IR" altLang="en-US" sz="2800">
                <a:cs typeface="B Mitra" panose="00000400000000000000" pitchFamily="2" charset="-78"/>
              </a:rPr>
              <a:t>=</a:t>
            </a:r>
            <a:r>
              <a:rPr lang="fa-IR" altLang="en-US" sz="2400">
                <a:cs typeface="B Mitra" panose="00000400000000000000" pitchFamily="2" charset="-78"/>
              </a:rPr>
              <a:t> بخشی از دارایی نامشهود سازمان و موثر در قیمت گذاری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5635625" y="2070100"/>
            <a:ext cx="50323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651250" y="2738438"/>
            <a:ext cx="50323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328988" y="3508375"/>
            <a:ext cx="50323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127250" y="4059238"/>
            <a:ext cx="360363" cy="79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5500688" y="5407025"/>
            <a:ext cx="50323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6713" y="4729163"/>
            <a:ext cx="0" cy="9858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22" name="TextBox 35"/>
          <p:cNvSpPr txBox="1">
            <a:spLocks noChangeArrowheads="1"/>
          </p:cNvSpPr>
          <p:nvPr/>
        </p:nvSpPr>
        <p:spPr bwMode="auto">
          <a:xfrm>
            <a:off x="2379663" y="1809750"/>
            <a:ext cx="3203575" cy="5222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برند </a:t>
            </a:r>
            <a:r>
              <a:rPr lang="fa-IR" altLang="en-US" sz="2800">
                <a:cs typeface="B Mitra" panose="00000400000000000000" pitchFamily="2" charset="-78"/>
              </a:rPr>
              <a:t>=</a:t>
            </a:r>
            <a:r>
              <a:rPr lang="fa-IR" altLang="en-US" sz="2400">
                <a:cs typeface="B Mitra" panose="00000400000000000000" pitchFamily="2" charset="-78"/>
              </a:rPr>
              <a:t> بخشی از هویت کل سازمان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4123" name="TextBox 36"/>
          <p:cNvSpPr txBox="1">
            <a:spLocks noChangeArrowheads="1"/>
          </p:cNvSpPr>
          <p:nvPr/>
        </p:nvSpPr>
        <p:spPr bwMode="auto">
          <a:xfrm>
            <a:off x="300038" y="2486025"/>
            <a:ext cx="3292475" cy="4619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تداعیات مصرف کننده از برند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4124" name="TextBox 37"/>
          <p:cNvSpPr txBox="1">
            <a:spLocks noChangeArrowheads="1"/>
          </p:cNvSpPr>
          <p:nvPr/>
        </p:nvSpPr>
        <p:spPr bwMode="auto">
          <a:xfrm>
            <a:off x="55563" y="3244850"/>
            <a:ext cx="3292475" cy="4619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برند در قالب یک شخصیت انسانی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4125" name="TextBox 38"/>
          <p:cNvSpPr txBox="1">
            <a:spLocks noChangeArrowheads="1"/>
          </p:cNvSpPr>
          <p:nvPr/>
        </p:nvSpPr>
        <p:spPr bwMode="auto">
          <a:xfrm>
            <a:off x="-38100" y="3784600"/>
            <a:ext cx="2165350" cy="461963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رابطه ی مشتری و برند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4126" name="TextBox 40"/>
          <p:cNvSpPr txBox="1">
            <a:spLocks noChangeArrowheads="1"/>
          </p:cNvSpPr>
          <p:nvPr/>
        </p:nvSpPr>
        <p:spPr bwMode="auto">
          <a:xfrm>
            <a:off x="63500" y="5768975"/>
            <a:ext cx="4792663" cy="5238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برند </a:t>
            </a:r>
            <a:r>
              <a:rPr lang="fa-IR" altLang="en-US" sz="2800">
                <a:cs typeface="B Mitra" panose="00000400000000000000" pitchFamily="2" charset="-78"/>
              </a:rPr>
              <a:t>=</a:t>
            </a:r>
            <a:r>
              <a:rPr lang="fa-IR" altLang="en-US" sz="2400">
                <a:cs typeface="B Mitra" panose="00000400000000000000" pitchFamily="2" charset="-78"/>
              </a:rPr>
              <a:t> ابزاری برای ایجاد یک هویت و جایگاه اجتماعی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4127" name="TextBox 41"/>
          <p:cNvSpPr txBox="1">
            <a:spLocks noChangeArrowheads="1"/>
          </p:cNvSpPr>
          <p:nvPr/>
        </p:nvSpPr>
        <p:spPr bwMode="auto">
          <a:xfrm>
            <a:off x="1044575" y="5183188"/>
            <a:ext cx="4356100" cy="4603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400">
                <a:cs typeface="B Mitra" panose="00000400000000000000" pitchFamily="2" charset="-78"/>
              </a:rPr>
              <a:t>نسبت دادن برخی صفات به یک فرهنگ یا ملت</a:t>
            </a:r>
            <a:endParaRPr lang="en-US" altLang="en-US" sz="2400">
              <a:cs typeface="B Mitra" panose="00000400000000000000" pitchFamily="2" charset="-78"/>
            </a:endParaRPr>
          </a:p>
        </p:txBody>
      </p:sp>
      <p:sp>
        <p:nvSpPr>
          <p:cNvPr id="5152" name="TextBox 39"/>
          <p:cNvSpPr txBox="1">
            <a:spLocks noChangeArrowheads="1"/>
          </p:cNvSpPr>
          <p:nvPr/>
        </p:nvSpPr>
        <p:spPr bwMode="auto">
          <a:xfrm>
            <a:off x="3160713" y="6456363"/>
            <a:ext cx="5983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1800"/>
              <a:t> * منبع : کتاب مدیریت برند / تیلده هلدینگ و همکاران</a:t>
            </a:r>
            <a:endParaRPr lang="en-US" altLang="en-US" sz="1800"/>
          </a:p>
        </p:txBody>
      </p:sp>
      <p:cxnSp>
        <p:nvCxnSpPr>
          <p:cNvPr id="44" name="Straight Connector 43"/>
          <p:cNvCxnSpPr/>
          <p:nvPr/>
        </p:nvCxnSpPr>
        <p:spPr>
          <a:xfrm flipH="1" flipV="1">
            <a:off x="-4763" y="6456363"/>
            <a:ext cx="9148763" cy="11112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66713" y="4729163"/>
            <a:ext cx="209550" cy="0"/>
          </a:xfrm>
          <a:prstGeom prst="line">
            <a:avLst/>
          </a:prstGeom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107" grpId="0"/>
      <p:bldP spid="4108" grpId="0"/>
      <p:bldP spid="4109" grpId="0"/>
      <p:bldP spid="4110" grpId="0"/>
      <p:bldP spid="4111" grpId="0"/>
      <p:bldP spid="4112" grpId="0"/>
      <p:bldP spid="4113" grpId="0"/>
      <p:bldP spid="4115" grpId="0" animBg="1"/>
      <p:bldP spid="4122" grpId="0" animBg="1"/>
      <p:bldP spid="4123" grpId="0" animBg="1"/>
      <p:bldP spid="4124" grpId="0" animBg="1"/>
      <p:bldP spid="4125" grpId="0" animBg="1"/>
      <p:bldP spid="4126" grpId="0" animBg="1"/>
      <p:bldP spid="41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461000" y="22225"/>
            <a:ext cx="3683000" cy="942975"/>
          </a:xfrm>
        </p:spPr>
        <p:txBody>
          <a:bodyPr/>
          <a:lstStyle/>
          <a:p>
            <a:r>
              <a:rPr lang="fa-IR" altLang="en-US" smtClean="0">
                <a:cs typeface="B Mitra" panose="00000400000000000000" pitchFamily="2" charset="-78"/>
              </a:rPr>
              <a:t>تعریف عمومی تر برند</a:t>
            </a:r>
            <a:endParaRPr lang="en-US" altLang="en-US" smtClean="0">
              <a:cs typeface="B Mitra" panose="00000400000000000000" pitchFamily="2" charset="-78"/>
            </a:endParaRPr>
          </a:p>
        </p:txBody>
      </p:sp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258888" y="1085850"/>
            <a:ext cx="7634287" cy="2624138"/>
          </a:xfrm>
          <a:prstGeom prst="rect">
            <a:avLst/>
          </a:prstGeom>
          <a:noFill/>
          <a:ln w="9525">
            <a:solidFill>
              <a:srgbClr val="0C78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برند = یک نام، عبارت، نشانه، علامت یا ترکیبی از این ها که با هدف متمایز کردن یک کالا یا خدمت از سایر کالا ها و خدمات </a:t>
            </a:r>
            <a:r>
              <a:rPr lang="fa-IR" altLang="en-US" sz="2800" i="1">
                <a:cs typeface="B Mitra" panose="00000400000000000000" pitchFamily="2" charset="-78"/>
              </a:rPr>
              <a:t>یک فروشنده </a:t>
            </a:r>
          </a:p>
          <a:p>
            <a:pPr algn="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یا برای ایجاد تمایز میان کالا و خدمت یک فروشنده با کالا و خدمات </a:t>
            </a:r>
            <a:r>
              <a:rPr lang="fa-IR" altLang="en-US" sz="2800" i="1">
                <a:cs typeface="B Mitra" panose="00000400000000000000" pitchFamily="2" charset="-78"/>
              </a:rPr>
              <a:t>سایر فروشندگان</a:t>
            </a:r>
            <a:r>
              <a:rPr lang="fa-IR" altLang="en-US" sz="2800">
                <a:cs typeface="B Mitra" panose="00000400000000000000" pitchFamily="2" charset="-78"/>
              </a:rPr>
              <a:t> به کار گرفته شود. (انجمن بازاریابی آمریکا)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-107950" y="6494463"/>
            <a:ext cx="5983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en-US" altLang="en-US" sz="1800"/>
              <a:t> *</a:t>
            </a:r>
            <a:r>
              <a:rPr lang="fa-IR" altLang="en-US" sz="1800"/>
              <a:t>منبع : </a:t>
            </a:r>
            <a:r>
              <a:rPr lang="en-US" altLang="en-US" sz="1800">
                <a:solidFill>
                  <a:srgbClr val="1C1C1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www.ama.org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en-US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American Marketing Association</a:t>
            </a:r>
            <a:r>
              <a:rPr lang="fa-IR" altLang="en-US" sz="1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-4763" y="6456363"/>
            <a:ext cx="9148763" cy="11112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3941763" y="4551363"/>
            <a:ext cx="4968875" cy="954087"/>
          </a:xfrm>
          <a:prstGeom prst="rect">
            <a:avLst/>
          </a:prstGeom>
          <a:noFill/>
          <a:ln w="9525">
            <a:solidFill>
              <a:srgbClr val="0C788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 sz="2800"/>
              <a:t>برند = ابزاری برای </a:t>
            </a:r>
            <a:r>
              <a:rPr lang="fa-IR" altLang="en-US" sz="2800">
                <a:solidFill>
                  <a:srgbClr val="FF0000"/>
                </a:solidFill>
              </a:rPr>
              <a:t>ایجاد تمایز </a:t>
            </a:r>
            <a:r>
              <a:rPr lang="fa-IR" altLang="en-US" sz="2800"/>
              <a:t>بین محصول ما و رقبا </a:t>
            </a:r>
            <a:endParaRPr lang="en-US" altLang="en-US" sz="28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4060825"/>
            <a:ext cx="3432175" cy="2058988"/>
          </a:xfrm>
          <a:prstGeom prst="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925" y="3849688"/>
            <a:ext cx="3635375" cy="28924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276600" y="7938"/>
            <a:ext cx="2497138" cy="765175"/>
          </a:xfrm>
        </p:spPr>
        <p:txBody>
          <a:bodyPr/>
          <a:lstStyle/>
          <a:p>
            <a:pPr eaLnBrk="1" hangingPunct="1"/>
            <a:r>
              <a:rPr lang="fa-IR" altLang="en-US" sz="4800" smtClean="0">
                <a:solidFill>
                  <a:schemeClr val="tx1"/>
                </a:solidFill>
                <a:cs typeface="B Mitra" panose="00000400000000000000" pitchFamily="2" charset="-78"/>
              </a:rPr>
              <a:t>انواع برند</a:t>
            </a:r>
            <a:endParaRPr lang="en-US" altLang="en-US" sz="4800" smtClean="0">
              <a:solidFill>
                <a:schemeClr val="tx1"/>
              </a:solidFill>
              <a:cs typeface="B Mitra" panose="00000400000000000000" pitchFamily="2" charset="-78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445500" y="1016000"/>
            <a:ext cx="576263" cy="3113088"/>
          </a:xfrm>
          <a:prstGeom prst="rightBrace">
            <a:avLst/>
          </a:prstGeom>
          <a:ln>
            <a:solidFill>
              <a:srgbClr val="000099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3" name="TextBox 2"/>
          <p:cNvSpPr txBox="1">
            <a:spLocks noChangeArrowheads="1"/>
          </p:cNvSpPr>
          <p:nvPr/>
        </p:nvSpPr>
        <p:spPr bwMode="auto">
          <a:xfrm>
            <a:off x="4918075" y="1135063"/>
            <a:ext cx="3816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>
                <a:cs typeface="B Mitra" panose="00000400000000000000" pitchFamily="2" charset="-78"/>
              </a:rPr>
              <a:t>برند های مصرفی / خدماتی</a:t>
            </a:r>
            <a:endParaRPr lang="en-US" altLang="en-US">
              <a:cs typeface="B Mitra" panose="00000400000000000000" pitchFamily="2" charset="-78"/>
            </a:endParaRPr>
          </a:p>
        </p:txBody>
      </p:sp>
      <p:sp>
        <p:nvSpPr>
          <p:cNvPr id="7174" name="TextBox 7"/>
          <p:cNvSpPr txBox="1">
            <a:spLocks noChangeArrowheads="1"/>
          </p:cNvSpPr>
          <p:nvPr/>
        </p:nvSpPr>
        <p:spPr bwMode="auto">
          <a:xfrm>
            <a:off x="3444875" y="2387600"/>
            <a:ext cx="52562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fa-IR" altLang="en-US">
                <a:cs typeface="B Mitra" panose="00000400000000000000" pitchFamily="2" charset="-78"/>
              </a:rPr>
              <a:t>برند های شخصی </a:t>
            </a:r>
            <a:r>
              <a:rPr lang="fa-I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Personal Brands</a:t>
            </a:r>
            <a:r>
              <a:rPr lang="fa-I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TextBox 8"/>
          <p:cNvSpPr txBox="1">
            <a:spLocks noChangeArrowheads="1"/>
          </p:cNvSpPr>
          <p:nvPr/>
        </p:nvSpPr>
        <p:spPr bwMode="auto">
          <a:xfrm>
            <a:off x="323850" y="3290888"/>
            <a:ext cx="8410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fa-IR" altLang="en-US">
                <a:cs typeface="B Mitra" panose="00000400000000000000" pitchFamily="2" charset="-78"/>
              </a:rPr>
              <a:t>برند های ملی / منطقه ای/ شهری </a:t>
            </a:r>
            <a:r>
              <a:rPr lang="fa-I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city / state / Nation Brands</a:t>
            </a:r>
            <a:r>
              <a:rPr lang="fa-I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Left-Up Arrow 5"/>
          <p:cNvSpPr/>
          <p:nvPr/>
        </p:nvSpPr>
        <p:spPr>
          <a:xfrm rot="18840135">
            <a:off x="4183857" y="1056481"/>
            <a:ext cx="914400" cy="900113"/>
          </a:xfrm>
          <a:prstGeom prst="leftUpArrow">
            <a:avLst/>
          </a:prstGeom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3" name="TextBox 9"/>
          <p:cNvSpPr txBox="1">
            <a:spLocks noChangeArrowheads="1"/>
          </p:cNvSpPr>
          <p:nvPr/>
        </p:nvSpPr>
        <p:spPr bwMode="auto">
          <a:xfrm>
            <a:off x="2081213" y="784225"/>
            <a:ext cx="2232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Product Brands</a:t>
            </a:r>
          </a:p>
        </p:txBody>
      </p:sp>
      <p:sp>
        <p:nvSpPr>
          <p:cNvPr id="6154" name="TextBox 12"/>
          <p:cNvSpPr txBox="1">
            <a:spLocks noChangeArrowheads="1"/>
          </p:cNvSpPr>
          <p:nvPr/>
        </p:nvSpPr>
        <p:spPr bwMode="auto">
          <a:xfrm>
            <a:off x="1781175" y="1817688"/>
            <a:ext cx="2649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Corporate Brands</a:t>
            </a: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5645150" y="4505325"/>
            <a:ext cx="30559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a-IR" altLang="en-US">
                <a:cs typeface="B Mitra" panose="00000400000000000000" pitchFamily="2" charset="-78"/>
              </a:rPr>
              <a:t> * اَبرَ برند ها ( پلتفرم ها)</a:t>
            </a:r>
            <a:endParaRPr lang="en-US" altLang="en-US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4" grpId="0"/>
      <p:bldP spid="61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 Arrow 4"/>
          <p:cNvSpPr/>
          <p:nvPr/>
        </p:nvSpPr>
        <p:spPr>
          <a:xfrm>
            <a:off x="8172450" y="1290638"/>
            <a:ext cx="792163" cy="5762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59" name="TextBox 5"/>
          <p:cNvSpPr txBox="1">
            <a:spLocks noChangeArrowheads="1"/>
          </p:cNvSpPr>
          <p:nvPr/>
        </p:nvSpPr>
        <p:spPr bwMode="auto">
          <a:xfrm>
            <a:off x="354013" y="1152525"/>
            <a:ext cx="75596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به تبلیغات نباید به عنوان</a:t>
            </a:r>
            <a:r>
              <a:rPr lang="en-US" altLang="en-US" sz="2800">
                <a:cs typeface="B Mitra" panose="00000400000000000000" pitchFamily="2" charset="-78"/>
              </a:rPr>
              <a:t>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en-US" altLang="en-US" sz="2800">
                <a:cs typeface="B Mitra" panose="00000400000000000000" pitchFamily="2" charset="-78"/>
              </a:rPr>
              <a:t> </a:t>
            </a:r>
            <a:r>
              <a:rPr lang="fa-IR" altLang="en-US" sz="2800">
                <a:cs typeface="B Mitra" panose="00000400000000000000" pitchFamily="2" charset="-78"/>
              </a:rPr>
              <a:t>برند سازی نگاه کرد؛ باید به عنوان بخشی از برند سازی در نظر گرفته شود.</a:t>
            </a:r>
            <a:r>
              <a:rPr lang="en-US" altLang="en-US" sz="2800">
                <a:cs typeface="B Mitra" panose="00000400000000000000" pitchFamily="2" charset="-78"/>
              </a:rPr>
              <a:t> </a:t>
            </a:r>
            <a:r>
              <a:rPr lang="fa-IR" altLang="en-US" sz="2800">
                <a:cs typeface="B Mitra" panose="00000400000000000000" pitchFamily="2" charset="-78"/>
              </a:rPr>
              <a:t>/ تبلیغات، یک ابزار برای برند سازی است.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8102600" y="2520950"/>
            <a:ext cx="792163" cy="5762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061" name="TextBox 8"/>
          <p:cNvSpPr txBox="1">
            <a:spLocks noChangeArrowheads="1"/>
          </p:cNvSpPr>
          <p:nvPr/>
        </p:nvSpPr>
        <p:spPr bwMode="auto">
          <a:xfrm>
            <a:off x="323850" y="2332038"/>
            <a:ext cx="75612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800">
                <a:cs typeface="B Mitra" panose="00000400000000000000" pitchFamily="2" charset="-78"/>
              </a:rPr>
              <a:t>در برند سازی، نیاز به یک سطح معقول تبلیغات وجود دارد. / افزایش سرمایه گذاری در زمینه ی تبلیغات، الزاما رابطه ی مستقیم با سود دهی برند ندارد.</a:t>
            </a:r>
            <a:endParaRPr lang="en-US" altLang="en-US" sz="2800">
              <a:cs typeface="B Mitra" panose="00000400000000000000" pitchFamily="2" charset="-78"/>
            </a:endParaRPr>
          </a:p>
        </p:txBody>
      </p:sp>
      <p:sp>
        <p:nvSpPr>
          <p:cNvPr id="67590" name="TextBox 9"/>
          <p:cNvSpPr txBox="1">
            <a:spLocks noChangeArrowheads="1"/>
          </p:cNvSpPr>
          <p:nvPr/>
        </p:nvSpPr>
        <p:spPr bwMode="auto">
          <a:xfrm>
            <a:off x="4086225" y="204788"/>
            <a:ext cx="15271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a-IR" altLang="en-US">
                <a:cs typeface="B Mitra" panose="00000400000000000000" pitchFamily="2" charset="-78"/>
              </a:rPr>
              <a:t>بنابراین: </a:t>
            </a:r>
            <a:endParaRPr lang="en-US" altLang="en-US">
              <a:cs typeface="B Mitra" panose="00000400000000000000" pitchFamily="2" charset="-7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" y="3646488"/>
            <a:ext cx="5715000" cy="3086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5059" grpId="0"/>
      <p:bldP spid="7" grpId="0" animBg="1"/>
      <p:bldP spid="450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6035675" y="101600"/>
            <a:ext cx="2674938" cy="693738"/>
          </a:xfrm>
        </p:spPr>
        <p:txBody>
          <a:bodyPr/>
          <a:lstStyle/>
          <a:p>
            <a:r>
              <a:rPr lang="fa-IR" altLang="en-US" sz="4000" smtClean="0">
                <a:cs typeface="B Mitra" panose="00000400000000000000" pitchFamily="2" charset="-78"/>
              </a:rPr>
              <a:t>منابع اصلی </a:t>
            </a:r>
            <a:endParaRPr lang="en-US" altLang="en-US" sz="3600" smtClean="0">
              <a:cs typeface="B Mitra" panose="00000400000000000000" pitchFamily="2" charset="-78"/>
            </a:endParaRP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995738" y="1196975"/>
            <a:ext cx="498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1- کتاب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Brand leadership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؛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David A. Aaker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2" name="TextBox 9"/>
          <p:cNvSpPr txBox="1">
            <a:spLocks noChangeArrowheads="1"/>
          </p:cNvSpPr>
          <p:nvPr/>
        </p:nvSpPr>
        <p:spPr bwMode="auto">
          <a:xfrm>
            <a:off x="-66675" y="5184775"/>
            <a:ext cx="89789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a-IR" altLang="en-US" sz="2000">
                <a:cs typeface="B Mitra" panose="00000400000000000000" pitchFamily="2" charset="-78"/>
              </a:rPr>
              <a:t>7- کتاب «هویت رقابتی: مدیریت نوین برند برای ملت ها، شهر ها و سرزمین ها» نوشته ی سیمون آنهلت ؛ ترجمه ی ابوالفضل زواره و شهاب الدین شمس </a:t>
            </a:r>
            <a:endParaRPr lang="en-US" altLang="en-US" sz="2000">
              <a:cs typeface="B Mitra" panose="00000400000000000000" pitchFamily="2" charset="-78"/>
            </a:endParaRPr>
          </a:p>
        </p:txBody>
      </p:sp>
      <p:sp>
        <p:nvSpPr>
          <p:cNvPr id="68613" name="TextBox 10"/>
          <p:cNvSpPr txBox="1">
            <a:spLocks noChangeArrowheads="1"/>
          </p:cNvSpPr>
          <p:nvPr/>
        </p:nvSpPr>
        <p:spPr bwMode="auto">
          <a:xfrm>
            <a:off x="1398588" y="1843088"/>
            <a:ext cx="7554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2- کتاب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Brand management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؛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Tilde Helding &amp; Charlotte F.Knudtzen</a:t>
            </a:r>
          </a:p>
        </p:txBody>
      </p:sp>
      <p:sp>
        <p:nvSpPr>
          <p:cNvPr id="68614" name="TextBox 11"/>
          <p:cNvSpPr txBox="1">
            <a:spLocks noChangeArrowheads="1"/>
          </p:cNvSpPr>
          <p:nvPr/>
        </p:nvSpPr>
        <p:spPr bwMode="auto">
          <a:xfrm>
            <a:off x="1401763" y="2489200"/>
            <a:ext cx="755491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3- کتاب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Strategic Brand Management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؛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Kevin Lane keller </a:t>
            </a:r>
          </a:p>
        </p:txBody>
      </p:sp>
      <p:sp>
        <p:nvSpPr>
          <p:cNvPr id="68615" name="TextBox 12"/>
          <p:cNvSpPr txBox="1">
            <a:spLocks noChangeArrowheads="1"/>
          </p:cNvSpPr>
          <p:nvPr/>
        </p:nvSpPr>
        <p:spPr bwMode="auto">
          <a:xfrm>
            <a:off x="1357313" y="3228975"/>
            <a:ext cx="75549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4- کتاب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Building Strong Brands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؛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David A.Aaker</a:t>
            </a:r>
          </a:p>
        </p:txBody>
      </p:sp>
      <p:sp>
        <p:nvSpPr>
          <p:cNvPr id="68616" name="TextBox 13"/>
          <p:cNvSpPr txBox="1">
            <a:spLocks noChangeArrowheads="1"/>
          </p:cNvSpPr>
          <p:nvPr/>
        </p:nvSpPr>
        <p:spPr bwMode="auto">
          <a:xfrm>
            <a:off x="1365250" y="3967163"/>
            <a:ext cx="7553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5- کتاب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Strategic Brand Management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؛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Jean- Noel Kapferer</a:t>
            </a:r>
          </a:p>
        </p:txBody>
      </p:sp>
      <p:sp>
        <p:nvSpPr>
          <p:cNvPr id="68617" name="TextBox 15"/>
          <p:cNvSpPr txBox="1">
            <a:spLocks noChangeArrowheads="1"/>
          </p:cNvSpPr>
          <p:nvPr/>
        </p:nvSpPr>
        <p:spPr bwMode="auto">
          <a:xfrm>
            <a:off x="1114425" y="4613275"/>
            <a:ext cx="7770813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>
              <a:spcBef>
                <a:spcPct val="0"/>
              </a:spcBef>
              <a:buFontTx/>
              <a:buNone/>
            </a:pPr>
            <a:r>
              <a:rPr lang="fa-IR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6- مقاله ی</a:t>
            </a:r>
            <a:r>
              <a:rPr lang="en-US" altLang="en-US" sz="2000">
                <a:latin typeface="Times New Roman" panose="02020603050405020304" pitchFamily="18" charset="0"/>
                <a:cs typeface="B Mitra" panose="00000400000000000000" pitchFamily="2" charset="-78"/>
              </a:rPr>
              <a:t> 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A review of brand Valuation Method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؛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Jiangwen Huang </a:t>
            </a:r>
            <a:r>
              <a:rPr lang="fa-IR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/ 2015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8" name="TextBox 16"/>
          <p:cNvSpPr txBox="1">
            <a:spLocks noChangeArrowheads="1"/>
          </p:cNvSpPr>
          <p:nvPr/>
        </p:nvSpPr>
        <p:spPr bwMode="auto">
          <a:xfrm>
            <a:off x="-66675" y="5954713"/>
            <a:ext cx="8978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fa-IR" altLang="en-US" sz="2000">
                <a:cs typeface="B Mitra" panose="00000400000000000000" pitchFamily="2" charset="-78"/>
              </a:rPr>
              <a:t>8- مقاله ی جاذبه های طبیعی و امتیازات گردشگری درمانی در ایران؛ پروانه عزیزی و سیده لیلا مطهری؛ 1390</a:t>
            </a:r>
            <a:endParaRPr lang="en-US" altLang="en-US" sz="2000">
              <a:cs typeface="B Mitra" panose="000004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4905</TotalTime>
  <Words>430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 Mitra</vt:lpstr>
      <vt:lpstr>Calibri</vt:lpstr>
      <vt:lpstr>Times New Roman</vt:lpstr>
      <vt:lpstr>Diseño predeterminado</vt:lpstr>
      <vt:lpstr>PowerPoint Presentation</vt:lpstr>
      <vt:lpstr>تعریف برند</vt:lpstr>
      <vt:lpstr>تعریف عمومی تر برند</vt:lpstr>
      <vt:lpstr>انواع برند</vt:lpstr>
      <vt:lpstr>PowerPoint Presentation</vt:lpstr>
      <vt:lpstr>منابع اصلی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ip330</cp:lastModifiedBy>
  <cp:revision>678</cp:revision>
  <dcterms:created xsi:type="dcterms:W3CDTF">2010-05-23T14:28:12Z</dcterms:created>
  <dcterms:modified xsi:type="dcterms:W3CDTF">2021-01-02T17:26:50Z</dcterms:modified>
</cp:coreProperties>
</file>