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78" r:id="rId2"/>
    <p:sldId id="609" r:id="rId3"/>
    <p:sldId id="585" r:id="rId4"/>
    <p:sldId id="586" r:id="rId5"/>
    <p:sldId id="587" r:id="rId6"/>
    <p:sldId id="588" r:id="rId7"/>
    <p:sldId id="589" r:id="rId8"/>
    <p:sldId id="591" r:id="rId9"/>
    <p:sldId id="590" r:id="rId10"/>
    <p:sldId id="595" r:id="rId11"/>
    <p:sldId id="592" r:id="rId12"/>
    <p:sldId id="594" r:id="rId13"/>
    <p:sldId id="593" r:id="rId14"/>
    <p:sldId id="599" r:id="rId15"/>
    <p:sldId id="598" r:id="rId16"/>
    <p:sldId id="491" r:id="rId17"/>
    <p:sldId id="584" r:id="rId18"/>
    <p:sldId id="607" r:id="rId19"/>
    <p:sldId id="608" r:id="rId20"/>
    <p:sldId id="606" r:id="rId21"/>
    <p:sldId id="550" r:id="rId22"/>
    <p:sldId id="551" r:id="rId23"/>
    <p:sldId id="574" r:id="rId24"/>
    <p:sldId id="492" r:id="rId25"/>
    <p:sldId id="493" r:id="rId26"/>
    <p:sldId id="547" r:id="rId27"/>
    <p:sldId id="494" r:id="rId28"/>
    <p:sldId id="495" r:id="rId29"/>
    <p:sldId id="548" r:id="rId30"/>
    <p:sldId id="496" r:id="rId31"/>
    <p:sldId id="549" r:id="rId32"/>
    <p:sldId id="497" r:id="rId33"/>
    <p:sldId id="498" r:id="rId34"/>
    <p:sldId id="499" r:id="rId35"/>
    <p:sldId id="500" r:id="rId36"/>
    <p:sldId id="510" r:id="rId37"/>
    <p:sldId id="507" r:id="rId38"/>
    <p:sldId id="575" r:id="rId39"/>
    <p:sldId id="50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609"/>
            <p14:sldId id="585"/>
            <p14:sldId id="586"/>
            <p14:sldId id="587"/>
            <p14:sldId id="588"/>
            <p14:sldId id="589"/>
            <p14:sldId id="591"/>
            <p14:sldId id="590"/>
            <p14:sldId id="595"/>
            <p14:sldId id="592"/>
            <p14:sldId id="594"/>
            <p14:sldId id="593"/>
            <p14:sldId id="599"/>
            <p14:sldId id="598"/>
            <p14:sldId id="491"/>
            <p14:sldId id="584"/>
            <p14:sldId id="607"/>
            <p14:sldId id="608"/>
            <p14:sldId id="606"/>
            <p14:sldId id="550"/>
            <p14:sldId id="551"/>
            <p14:sldId id="574"/>
            <p14:sldId id="492"/>
            <p14:sldId id="493"/>
            <p14:sldId id="547"/>
            <p14:sldId id="494"/>
            <p14:sldId id="495"/>
            <p14:sldId id="548"/>
            <p14:sldId id="496"/>
            <p14:sldId id="549"/>
            <p14:sldId id="497"/>
            <p14:sldId id="498"/>
            <p14:sldId id="499"/>
            <p14:sldId id="500"/>
            <p14:sldId id="510"/>
            <p14:sldId id="507"/>
            <p14:sldId id="575"/>
            <p14:sldId id="5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 varScale="1">
        <p:scale>
          <a:sx n="65" d="100"/>
          <a:sy n="65" d="100"/>
        </p:scale>
        <p:origin x="-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12/28/2021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10</a:t>
            </a:fld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5895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20</a:t>
            </a:fld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5895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5895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23</a:t>
            </a:fld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7135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1550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155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8209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9104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910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8671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8671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6787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434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9914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7316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4750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4750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475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023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موسسه آنامیس مهرجنوب</a:t>
            </a:r>
            <a:endParaRPr lang="en-US" sz="3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8570" y="125955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cs typeface="B Zar" panose="00000400000000000000" pitchFamily="2" charset="-78"/>
              </a:rPr>
              <a:t>تعاملات شغلی اثربخش</a:t>
            </a:r>
            <a:endParaRPr lang="en-US" sz="5400" b="1" dirty="0"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4930" y="2718887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دکتر رضا برومند</a:t>
            </a:r>
            <a:endParaRPr lang="en-US" sz="3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76842" y="4128163"/>
            <a:ext cx="2567836" cy="7578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دی ماه 1400</a:t>
            </a:r>
            <a:endParaRPr lang="en-US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4053" y="1692423"/>
            <a:ext cx="8613058" cy="11771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ارتباط یا تعامل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74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>
              <a:lnSpc>
                <a:spcPct val="250000"/>
              </a:lnSpc>
            </a:pPr>
            <a:r>
              <a:rPr lang="fa-IR" sz="4000" b="1" dirty="0" smtClean="0">
                <a:solidFill>
                  <a:schemeClr val="accent1"/>
                </a:solidFill>
                <a:latin typeface="iransans"/>
                <a:cs typeface="B Zar" panose="00000400000000000000" pitchFamily="2" charset="-78"/>
              </a:rPr>
              <a:t>تعامل </a:t>
            </a:r>
            <a:r>
              <a:rPr lang="en-US" sz="4000" b="1" dirty="0" smtClean="0">
                <a:solidFill>
                  <a:schemeClr val="accent1"/>
                </a:solidFill>
                <a:latin typeface="iransans"/>
                <a:cs typeface="B Zar" panose="00000400000000000000" pitchFamily="2" charset="-78"/>
              </a:rPr>
              <a:t>collaborating </a:t>
            </a:r>
            <a:endParaRPr lang="fa-IR" sz="4000" b="1" dirty="0" smtClean="0">
              <a:solidFill>
                <a:schemeClr val="accent1"/>
              </a:solidFill>
              <a:latin typeface="iransans"/>
              <a:cs typeface="B Zar" panose="00000400000000000000" pitchFamily="2" charset="-78"/>
            </a:endParaRPr>
          </a:p>
          <a:p>
            <a:pPr lvl="0" algn="just" rtl="1">
              <a:lnSpc>
                <a:spcPct val="250000"/>
              </a:lnSpc>
            </a:pPr>
            <a:r>
              <a:rPr lang="fa-IR" sz="4000" b="1" dirty="0" smtClean="0">
                <a:solidFill>
                  <a:schemeClr val="accent1"/>
                </a:solidFill>
                <a:latin typeface="iransans"/>
                <a:cs typeface="B Zar" panose="00000400000000000000" pitchFamily="2" charset="-78"/>
              </a:rPr>
              <a:t>ارتباط </a:t>
            </a:r>
            <a:r>
              <a:rPr lang="en-US" sz="4000" b="1" dirty="0" smtClean="0">
                <a:solidFill>
                  <a:schemeClr val="accent1"/>
                </a:solidFill>
                <a:latin typeface="iransans"/>
                <a:cs typeface="B Zar" panose="00000400000000000000" pitchFamily="2" charset="-78"/>
              </a:rPr>
              <a:t>communicating</a:t>
            </a:r>
            <a:endParaRPr lang="fa-IR" sz="4000" b="1" dirty="0">
              <a:solidFill>
                <a:schemeClr val="accent1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ارتباط یا تعامل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7" y="1823183"/>
            <a:ext cx="4802822" cy="27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3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به این فکر کنید که اگر فقط با همکارانتان در ارتباط باشید و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تعامل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و همکاری نداشته باشید چه اتفاقی می افتد؟ </a:t>
            </a:r>
            <a:endParaRPr lang="fa-IR" sz="28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تفاوت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محرزی بین این دو وجود دارد و می تواند روی تیم تان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،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محل کارتان و از همه مهمتر روی برنامه ریزی هایتان اثر بگذارد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.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برای اینکه بتوانید به ارزش های کسب و کار جامه ی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عمل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بپوشانید، لحظه ای به این موضوع فکر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کنید</a:t>
            </a:r>
            <a:endParaRPr lang="fa-IR" sz="28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ارتباط یا تعامل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6" y="1269371"/>
            <a:ext cx="2857500" cy="37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3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>
              <a:lnSpc>
                <a:spcPct val="200000"/>
              </a:lnSpc>
            </a:pPr>
            <a:r>
              <a:rPr lang="fa-IR" sz="24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یک طرفه</a:t>
            </a:r>
            <a:r>
              <a:rPr lang="fa-IR" sz="24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: وقتی اتفاق می افتد که اطلاعات به سادگی در اختیار مخاطب قرار گیرد بدون اینکخ انتظاری برای پاسخگویی وجود داشته باشد. </a:t>
            </a:r>
            <a:endParaRPr lang="fa-IR" sz="24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24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دوطرفه</a:t>
            </a:r>
            <a:r>
              <a:rPr lang="fa-IR" sz="24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: </a:t>
            </a:r>
            <a:r>
              <a:rPr lang="fa-IR" sz="24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وقتی اتفاق می افتد که بحث یا ارتباطی دو طرفه بین دو طرف رخ می دهد. افراد ممکن است ایده ها و عقایدشان را به هم به اشتراک بگذارند – چه صحبت در مورد هوا باشد چه در مورد یک برنامه تلویزیونی که شب قبل دیده اند یا حتی مسائل کاری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fa-IR" sz="2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1. ارتباط داشتن می تواند بصورت یکطرفه و دوطرفه باشد</a:t>
            </a:r>
          </a:p>
        </p:txBody>
      </p:sp>
    </p:spTree>
    <p:extLst>
      <p:ext uri="{BB962C8B-B14F-4D97-AF65-F5344CB8AC3E}">
        <p14:creationId xmlns:p14="http://schemas.microsoft.com/office/powerpoint/2010/main" val="14313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در مفهوم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سازمانی ،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ارتباط می تواند هم بر اساس اهداف کسب و کار رخ دهد و هم مستقل از این اهداف باشد. </a:t>
            </a:r>
            <a:endParaRPr lang="fa-IR" sz="2800" b="1" dirty="0" smtClean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مثال :مدیرسازمان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برخی از تازه های صنعت را با همکاران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به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اشتراک می گذارد نمونه ای از یک ارتباط یک طرفه بر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اساس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اهداف کسب و کار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است</a:t>
            </a:r>
          </a:p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در </a:t>
            </a: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مقابل به اشتراک گذاری مطلبی طنز یا ویدئویی از گربه توسط کارکنان نمونه هایی از ارتباطات یک طرفه بدون ارتباط با اهداف کسب و کار است.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2. ارتباط داشتن می تواند تصادفی یا هدفمند باشد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6" y="2184814"/>
            <a:ext cx="2619375" cy="19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endParaRPr lang="fa-IR" sz="28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تعامل ارتباط دوطرفه هدفمند است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7" y="1823183"/>
            <a:ext cx="10220631" cy="36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4400" b="1" dirty="0">
                <a:cs typeface="B Zar" panose="00000400000000000000" pitchFamily="2" charset="-78"/>
              </a:rPr>
              <a:t>تعاملات بین‌فردی در هر تیم یا </a:t>
            </a:r>
            <a:r>
              <a:rPr lang="fa-IR" sz="4400" b="1" dirty="0" smtClean="0">
                <a:cs typeface="B Zar" panose="00000400000000000000" pitchFamily="2" charset="-78"/>
              </a:rPr>
              <a:t>سازمانی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 </a:t>
            </a:r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نقش چسب </a:t>
            </a:r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برای افراد </a:t>
            </a:r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یک تیم کاری در سازمان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تعاملات شغلی اثربخش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2" y="3746091"/>
            <a:ext cx="7477432" cy="20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هر جا موضوعی یا چیزی در هر زمینه ای بنام مشکل وجود دارد، قبل از آن یک مشکل مشترک وجود دارد.</a:t>
            </a:r>
          </a:p>
          <a:p>
            <a:pPr lvl="0" algn="ctr" rtl="1">
              <a:lnSpc>
                <a:spcPct val="200000"/>
              </a:lnSpc>
            </a:pPr>
            <a:r>
              <a:rPr lang="fa-IR" sz="54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مشکل ارتباط</a:t>
            </a:r>
            <a:endParaRPr lang="fa-IR" sz="5400" b="1" dirty="0">
              <a:solidFill>
                <a:srgbClr val="C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ویلیام گلسر نویسنده و بنیانگذار تئوری انتخاب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" y="2407673"/>
            <a:ext cx="2857500" cy="32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endParaRPr lang="fa-IR" sz="28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8" y="1191449"/>
            <a:ext cx="10515998" cy="438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endParaRPr lang="fa-IR" sz="28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منبع کنترل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8" y="1651819"/>
            <a:ext cx="1106976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 مدرس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4053" y="2197511"/>
            <a:ext cx="8613058" cy="20942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تعاملات شغلی اثربخش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87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fa-IR" sz="32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هرچقدر کیفیت </a:t>
            </a:r>
            <a:r>
              <a:rPr lang="fa-IR" sz="3200" b="1" dirty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و کمیت </a:t>
            </a:r>
            <a:r>
              <a:rPr lang="fa-IR" sz="3200" b="1" dirty="0">
                <a:solidFill>
                  <a:srgbClr val="FF0000"/>
                </a:solidFill>
                <a:latin typeface="iransansmedium"/>
                <a:cs typeface="B Zar" panose="00000400000000000000" pitchFamily="2" charset="-78"/>
              </a:rPr>
              <a:t>تعاملات</a:t>
            </a:r>
            <a:r>
              <a:rPr lang="fa-IR" sz="3200" b="1" dirty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 در محیط کار </a:t>
            </a:r>
            <a:endParaRPr lang="fa-IR" sz="3200" b="1" dirty="0" smtClean="0">
              <a:solidFill>
                <a:srgbClr val="383838"/>
              </a:solidFill>
              <a:latin typeface="iransansmedium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بهبود </a:t>
            </a:r>
            <a:r>
              <a:rPr lang="fa-IR" sz="3200" b="1" dirty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پیدا کند، </a:t>
            </a:r>
            <a:r>
              <a:rPr lang="fa-IR" sz="3200" b="1" dirty="0">
                <a:solidFill>
                  <a:srgbClr val="C00000"/>
                </a:solidFill>
                <a:latin typeface="iransansmedium"/>
                <a:cs typeface="B Zar" panose="00000400000000000000" pitchFamily="2" charset="-78"/>
              </a:rPr>
              <a:t>ارتباطات بهتری </a:t>
            </a:r>
            <a:r>
              <a:rPr lang="fa-IR" sz="3200" b="1" dirty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شکل </a:t>
            </a:r>
            <a:r>
              <a:rPr lang="fa-IR" sz="32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می‌گیرد</a:t>
            </a:r>
          </a:p>
          <a:p>
            <a:pPr algn="r">
              <a:lnSpc>
                <a:spcPct val="150000"/>
              </a:lnSpc>
            </a:pPr>
            <a:r>
              <a:rPr lang="fa-IR" sz="40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این تعاملات می تواند پیامدهای مهمی را</a:t>
            </a:r>
          </a:p>
          <a:p>
            <a:pPr algn="r">
              <a:lnSpc>
                <a:spcPct val="150000"/>
              </a:lnSpc>
            </a:pPr>
            <a:r>
              <a:rPr lang="fa-IR" sz="40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بدنبال داشته باشد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تعاملات شغلی اثربخش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" y="1222218"/>
            <a:ext cx="3631431" cy="42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150000"/>
              </a:lnSpc>
            </a:pPr>
            <a:r>
              <a:rPr lang="fa-IR" sz="3200" b="1" dirty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این ارتباطات می‌تواند منجر </a:t>
            </a:r>
            <a:r>
              <a:rPr lang="fa-IR" sz="32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به موارد زیر شود:</a:t>
            </a:r>
          </a:p>
          <a:p>
            <a:pPr lvl="0"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383838"/>
                </a:solidFill>
                <a:latin typeface="iransansmedium"/>
                <a:cs typeface="B Zar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- </a:t>
            </a:r>
            <a:r>
              <a:rPr lang="fa-IR" sz="3600" b="1" dirty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رشد و </a:t>
            </a:r>
            <a:r>
              <a:rPr lang="fa-IR" sz="3600" b="1" dirty="0" smtClean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توسعه  </a:t>
            </a:r>
            <a:r>
              <a:rPr lang="fa-IR" sz="3600" b="1" dirty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توانایی‌های فردی </a:t>
            </a:r>
            <a:endParaRPr lang="fa-IR" sz="3600" b="1" dirty="0" smtClean="0">
              <a:solidFill>
                <a:srgbClr val="002060"/>
              </a:solidFill>
              <a:latin typeface="iransansmedium"/>
              <a:cs typeface="B Zar" panose="00000400000000000000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-رشد و توسعه گروهی و تیمی</a:t>
            </a:r>
          </a:p>
          <a:p>
            <a:pPr lvl="0"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 -دستیابی به </a:t>
            </a:r>
            <a:r>
              <a:rPr lang="fa-IR" sz="3600" b="1" dirty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اهداف </a:t>
            </a:r>
            <a:r>
              <a:rPr lang="fa-IR" sz="3600" b="1" dirty="0" smtClean="0">
                <a:solidFill>
                  <a:srgbClr val="002060"/>
                </a:solidFill>
                <a:latin typeface="iransansmedium"/>
                <a:cs typeface="B Zar" panose="00000400000000000000" pitchFamily="2" charset="-78"/>
              </a:rPr>
              <a:t>سازمانی</a:t>
            </a:r>
            <a:endParaRPr lang="fa-IR" sz="3600" b="1" dirty="0">
              <a:solidFill>
                <a:srgbClr val="002060"/>
              </a:solidFill>
              <a:latin typeface="iransansmedium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پیامدهای تعاملات شغلی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4" y="2184814"/>
            <a:ext cx="2619375" cy="31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prstClr val="black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4053" y="2197511"/>
            <a:ext cx="8613058" cy="20942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نتایج تحقيقات </a:t>
            </a:r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نوين مديريتي 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2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نشان مي‌دهد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كه: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ارتباطات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ضعيف</a:t>
            </a:r>
            <a:r>
              <a:rPr lang="fa-IR" sz="3200" b="1" dirty="0">
                <a:cs typeface="B Zar" panose="00000400000000000000" pitchFamily="2" charset="-78"/>
              </a:rPr>
              <a:t> درون سازماني يكي از بزرگترين عوامل ايجاد هزينه به شمار مي‌آيد كه درصد قابل توجهي از آن به صورت هزينه‌هاي غيرمستقيم و پنهان است. 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3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مقوله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ارتباطات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چند وجهي است و در ابعاد مختلف سازمان قابل بررسي مي‌باشد كه غالباً در محدوده وظايف واحد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منابع انساني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يا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روابط عمومي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قرار مي‌گيرد</a:t>
            </a:r>
            <a:r>
              <a:rPr lang="fa-IR" sz="36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 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04" y="3558130"/>
            <a:ext cx="821485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در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يك نظرسنجي انجام گرفته در ايالات متحده آمريكا در حدود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95%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مديران، مهمترين عامل موثر در زمينه منابع انساني را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مقوله ارتباط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 به طور خاص ارتباطات داخلي بيان </a:t>
            </a:r>
            <a:r>
              <a:rPr 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كردند.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03" y="4054270"/>
            <a:ext cx="4523709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اهميت ارتباطات سازماني غالباً در امر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تصميم‌گيري مناسب و به موقع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مورد توجه قرار </a:t>
            </a: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مي‌گيرد.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در سازمان‌هاي بزرگ كه استفاده از رويكرد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تصميم گيري مستقيم و فرد به فرد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ميسر نيست استفاده از سيستم ارتباطي مناسب به گونه‌اي كه از اطلاعات تمامي دست اندركاران به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صورت مناسب و در زمان موردنياز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استفاده شود از اهميت شاياني برخوردار است</a:t>
            </a:r>
            <a:r>
              <a:rPr lang="en-US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  <a:endParaRPr lang="en-US" sz="2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2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مقوله ارتباطات از سويي ديگر ابزار اجراي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راهبردها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 رويكردهاي اساسي سازمان مي‌باشد</a:t>
            </a: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تبيين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چشم انداز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سازمان براي كاركنان، تعيين اولويت‌هاي سازماني و انگيزه بخشي به آنان پيش نياز اجراي اثربخش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 راهبردها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 برنامه هاي سازمان </a:t>
            </a: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مي‌باشد.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4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هيچ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يك از </a:t>
            </a:r>
            <a:r>
              <a:rPr 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موارد گفته شده بدون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طراحي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سازوكار ارتباطي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مناسب بين سازمان و كاركنان به عنوان اصلي ترين سرمايه هاي سازمان، امكان ظهور نمي‌يابند و اين مسئله نقش ارتباط را به عنوان يك جزء ضروري در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آميزه كسب و كار</a:t>
            </a:r>
            <a:r>
              <a:rPr lang="en-US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 (</a:t>
            </a:r>
            <a:r>
              <a:rPr lang="en-US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Business Mix</a:t>
            </a:r>
            <a:r>
              <a:rPr lang="en-US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)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پررنگ مي‌سازد</a:t>
            </a:r>
            <a:r>
              <a:rPr lang="en-US" sz="24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60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r>
              <a:rPr lang="fa-IR" sz="40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ماموریت    </a:t>
            </a:r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                         </a:t>
            </a:r>
            <a:r>
              <a:rPr lang="fa-IR" sz="36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چشم انداز                           </a:t>
            </a:r>
            <a:r>
              <a:rPr lang="fa-IR" sz="32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ارزش ها</a:t>
            </a:r>
            <a:endParaRPr lang="fa-IR" sz="32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سه ستون اصلی رشد و بالندگی سازمان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36" y="2714624"/>
            <a:ext cx="9497962" cy="255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ايجاد تغييرات مناسب در سازمان به گونه اي كه بقاي سازمان را در عرصه پرچالش رقابت كنوني كه شرايط آن هرلحظه دشوارتر از شرايط پيشين آن مي‌گردد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، تضمين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نمايد از جمله تواناييهاي اصلي موردنياز رهبران سازمانهاي امروزي به شمار مي‌آيد. </a:t>
            </a:r>
            <a:endParaRPr lang="fa-IR" sz="2800" b="1" dirty="0" smtClean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2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بديهي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است كه استقرار اين تغييرات بدون بسترسازي مناسب نزد كاركنان و ايجاد تعهد در آنها به منظور جلب بيشتر همكاري آنان در جهت پياده سازي مناسب اين تغييرات امكان پذير نمي‌باشد </a:t>
            </a:r>
            <a:endParaRPr lang="fa-IR" sz="2800" b="1" dirty="0" smtClean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در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اين زمينه نيز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سيستم ارتباطي مناسب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بين سازمان و كاركنان نقش تعيين كننده دارد به بياني ديگر مقوله ارتباط از جمله عوامل تعيين كننده و اساسي در مديريت تغيير مي‌باشد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طبق يافته‌هاي روانشناسي نزديك به </a:t>
            </a:r>
            <a:r>
              <a:rPr lang="fa-IR" sz="32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60 درصد </a:t>
            </a:r>
            <a:r>
              <a:rPr 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اوقات روزانه افراد صرف ارتباطات انساني مي‌شود و بر همين مبنا دور از ذهن نخواهد بود كه ادعا شود در سازمان ها به عنوان مجموعه‌ و گروهي از انسان‌ها ارتباطات مي‌بايستي به عنوان عاملي مهم و تعيين‌كننده مورد بررسي قرار گيرد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3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ارتباط به زبان ساده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" فرايند ارسال و دريافت پيام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"تعريف مي‌شود. </a:t>
            </a:r>
            <a:endParaRPr lang="fa-IR" sz="2800" b="1" dirty="0" smtClean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ارتباط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زماني موثر است كه عكس‌العمل مطلوبي را كه مدنظر فرستنده پيام است، در گيرنده ايجاد </a:t>
            </a: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كند.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بديهي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است كه بايد ارتباط را در چارچوب يك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سيستم دوسويه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تبادل اطلاعات مورد بحث و تدقيق قرار داد</a:t>
            </a:r>
            <a:r>
              <a:rPr lang="en-US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يك </a:t>
            </a:r>
            <a:r>
              <a:rPr lang="fa-IR" sz="28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ارتباط مؤثر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داراي ويژگي هايي از قبيل: </a:t>
            </a:r>
            <a:endParaRPr lang="fa-IR" sz="2800" b="1" dirty="0" smtClean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كامل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بودن، به اندازه بودن، توجه و برآوردن نياز ارتباطي، استحكام داشتن، روشني و شفافيت و صحيح بودن مي‌باشد كه همگي آنها بايد در طراحي سيستم ارتباطي كارآمد مدنظر قرار گيرند</a:t>
            </a:r>
            <a:r>
              <a:rPr lang="en-US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60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نتيجه ارتباط، تأثيرگذاري و ايجاد تغيير مطلوب رفتاري يا نگرشي درگيرنده است. تاثيرگذاري به مديريت احتياج دارد</a:t>
            </a: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به عبارتي تأثير در ديگران به هر منظوري كه انجام شود بايد مانند هر برنامه مديريتي ديگر با برنامه‌ريزي و تفكر همراه گردد و قصد و اهداف آن روشن و به خوبي درك شده باشد</a:t>
            </a:r>
            <a:r>
              <a:rPr lang="en-US" sz="28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 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تحقيقات نوين مديريتي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1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4053" y="2197511"/>
            <a:ext cx="8613058" cy="20942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سبک وشیوه ارتباطی</a:t>
            </a:r>
            <a:endParaRPr lang="en-US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49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639763" lvl="1" indent="-273050" algn="just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سبک و شیوه ارتباطی:  عبارتست </a:t>
            </a: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از مجموعه ویژه ای از رفتارهای متقابل شخصی که در یک موقعیت خاص مورد استفاده قرار می گیرد</a:t>
            </a: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.</a:t>
            </a:r>
            <a:endParaRPr lang="fa-IR" altLang="fa-IR" sz="3200" b="1" dirty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سبک وشیوه ارتباطی</a:t>
            </a:r>
            <a:endParaRPr lang="en-US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8" y="3428999"/>
            <a:ext cx="904116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639763" lvl="1" indent="-273050" algn="just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سبک </a:t>
            </a: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وشیوه ارتباطی </a:t>
            </a: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مجموعه </a:t>
            </a: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 طبقه ای از رفتارهای ارتباطی که به یکدیگر مربوط هستند را دربر می </a:t>
            </a: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گیرد</a:t>
            </a:r>
          </a:p>
          <a:p>
            <a:pPr marL="639763" lvl="1" indent="-273050" algn="just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یک </a:t>
            </a: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سبک ارتباطی خاص توسط یک شخص خاص </a:t>
            </a:r>
            <a:endParaRPr lang="fa-IR" altLang="fa-IR" sz="3200" b="1" dirty="0" smtClean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  <a:p>
            <a:pPr marL="639763" lvl="1" indent="-273050" algn="just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در موقعیت های </a:t>
            </a: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مشابه با یک روند ثابت مورد استفاده قرار می گیرد</a:t>
            </a:r>
            <a:r>
              <a:rPr lang="fa-IR" altLang="fa-IR" sz="2200" dirty="0">
                <a:solidFill>
                  <a:srgbClr val="3E3D2D"/>
                </a:solidFill>
                <a:latin typeface="Century Gothic"/>
                <a:cs typeface="B Nazanin" pitchFamily="2" charset="-78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سبک وشیوه ارتباطی</a:t>
            </a:r>
            <a:endParaRPr lang="en-US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433791"/>
            <a:ext cx="2705100" cy="20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ووفورد و همکارانش(1988) معتقدند که بطورکلی شش سبک و شیوه ارتباطی در چارچوب سازمان قابل بررسی است: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الف- سبک کنترلی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ب- سبک برابری(تساوی)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ج- سبک ساختاری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د- سبک پویا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ه- سبک تفویضی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lang="fa-IR" altLang="fa-IR" sz="3200" b="1" dirty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و- سبک </a:t>
            </a:r>
            <a:r>
              <a:rPr lang="fa-IR" altLang="fa-IR" sz="3200" b="1" dirty="0" smtClean="0">
                <a:solidFill>
                  <a:srgbClr val="3E3D2D"/>
                </a:solidFill>
                <a:latin typeface="Century Gothic"/>
                <a:cs typeface="B Zar" panose="00000400000000000000" pitchFamily="2" charset="-78"/>
              </a:rPr>
              <a:t>اجتنابی</a:t>
            </a:r>
            <a:endParaRPr lang="fa-IR" altLang="fa-IR" sz="3200" b="1" dirty="0">
              <a:solidFill>
                <a:srgbClr val="3E3D2D"/>
              </a:solidFill>
              <a:latin typeface="Century Gothic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fa-IR" sz="3600" b="1" dirty="0">
                <a:solidFill>
                  <a:srgbClr val="C00000"/>
                </a:solidFill>
                <a:latin typeface="Century Gothic"/>
                <a:cs typeface="B Zar" panose="00000400000000000000" pitchFamily="2" charset="-78"/>
              </a:rPr>
              <a:t>تشریح وتوصیف سبکهای ارتباطی</a:t>
            </a:r>
            <a:endParaRPr lang="en-US" sz="16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23" y="2357591"/>
            <a:ext cx="3925938" cy="320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r>
              <a:rPr lang="fa-IR" sz="28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ماموریت فلسفه شکل گیری سازمان است</a:t>
            </a:r>
            <a:endParaRPr lang="fa-IR" sz="28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ماموریت سازمان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47" y="2227006"/>
            <a:ext cx="9250212" cy="28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1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r>
              <a:rPr lang="fa-IR" sz="40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چشم انداز اهدافی است که در راستای ماموریت ترسیم شده اند</a:t>
            </a:r>
            <a:endParaRPr lang="fa-IR" sz="40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ماموریت سازمان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1" y="2806385"/>
            <a:ext cx="6576809" cy="28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23" y="2869572"/>
            <a:ext cx="2847975" cy="267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r>
              <a:rPr lang="fa-IR" sz="40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ارزش ها اصول و اولویت هایی است که سازمان بر اساس آن اهداف خود را دنبال می نماید</a:t>
            </a:r>
            <a:endParaRPr lang="fa-IR" sz="40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ماموریت سازمان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34" y="3056352"/>
            <a:ext cx="8580124" cy="201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/>
            <a:r>
              <a:rPr lang="fa-IR" sz="4000" b="1" dirty="0" smtClean="0">
                <a:solidFill>
                  <a:srgbClr val="002060"/>
                </a:solidFill>
                <a:latin typeface="iransans"/>
                <a:cs typeface="B Zar" panose="00000400000000000000" pitchFamily="2" charset="-78"/>
              </a:rPr>
              <a:t>ارتباط </a:t>
            </a:r>
            <a:r>
              <a:rPr lang="fa-IR" sz="4400" b="1" dirty="0">
                <a:solidFill>
                  <a:srgbClr val="002060"/>
                </a:solidFill>
                <a:cs typeface="B Zar" panose="00000400000000000000" pitchFamily="2" charset="-78"/>
              </a:rPr>
              <a:t>عامل پیوند بین ماموریت، چشم انداز و ارزش </a:t>
            </a:r>
            <a:r>
              <a:rPr lang="fa-IR" sz="4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ها</a:t>
            </a:r>
          </a:p>
          <a:p>
            <a:pPr lvl="0" algn="ctr"/>
            <a:endParaRPr lang="en-US" sz="4400" b="1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lvl="0" algn="just" rtl="1"/>
            <a:endParaRPr lang="fa-IR" sz="4000" b="1" dirty="0">
              <a:solidFill>
                <a:srgbClr val="00206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عامل پیوند بین ماموریت، چشم انداز و ارزش ها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46" y="3040302"/>
            <a:ext cx="895524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ctr" rtl="1"/>
            <a:r>
              <a:rPr lang="fa-IR" sz="4000" b="1" dirty="0" smtClean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تحقق اهداف سازمان مستلزم ارتباط بین این سه عنصر است</a:t>
            </a:r>
            <a:endParaRPr lang="fa-IR" sz="40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عامل پیوند بین ماموریت، چشم انداز و ارزش ها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2" y="2757488"/>
            <a:ext cx="10412360" cy="228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just" rtl="1"/>
            <a:endParaRPr lang="fa-IR" sz="2800" b="1" dirty="0">
              <a:solidFill>
                <a:srgbClr val="000000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ارتباط چیست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2" y="1418567"/>
            <a:ext cx="10643618" cy="395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16720</TotalTime>
  <Words>1373</Words>
  <Application>Microsoft Office PowerPoint</Application>
  <PresentationFormat>Custom</PresentationFormat>
  <Paragraphs>184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6058</cp:revision>
  <dcterms:created xsi:type="dcterms:W3CDTF">2020-10-27T13:35:18Z</dcterms:created>
  <dcterms:modified xsi:type="dcterms:W3CDTF">2021-12-28T10:40:31Z</dcterms:modified>
</cp:coreProperties>
</file>