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79" r:id="rId6"/>
    <p:sldId id="28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E110CE-0C59-4D94-9D9E-0BA97842A91A}" type="doc">
      <dgm:prSet loTypeId="urn:microsoft.com/office/officeart/2005/8/layout/hList9" loCatId="list" qsTypeId="urn:microsoft.com/office/officeart/2005/8/quickstyle/simple4" qsCatId="simple" csTypeId="urn:microsoft.com/office/officeart/2005/8/colors/accent1_5" csCatId="accent1" phldr="1"/>
      <dgm:spPr/>
      <dgm:t>
        <a:bodyPr/>
        <a:lstStyle/>
        <a:p>
          <a:endParaRPr lang="en-US"/>
        </a:p>
      </dgm:t>
    </dgm:pt>
    <dgm:pt modelId="{9841311D-23C7-41F1-8FD7-59DBB90F089C}">
      <dgm:prSet phldrT="[Text]" custT="1"/>
      <dgm:spPr/>
      <dgm:t>
        <a:bodyPr/>
        <a:lstStyle/>
        <a:p>
          <a:r>
            <a:rPr lang="fa-IR" sz="1800" b="1" dirty="0">
              <a:cs typeface="B Lotus" pitchFamily="2" charset="-78"/>
            </a:rPr>
            <a:t>دسته دوم</a:t>
          </a:r>
          <a:endParaRPr lang="en-US" sz="1800" b="1" dirty="0">
            <a:cs typeface="B Lotus" pitchFamily="2" charset="-78"/>
          </a:endParaRPr>
        </a:p>
      </dgm:t>
    </dgm:pt>
    <dgm:pt modelId="{EBA9CF8B-2F34-4982-846F-109F2DCEDF85}" type="parTrans" cxnId="{917E7649-7E0B-4EF9-9D75-54B8E1E5DCCB}">
      <dgm:prSet/>
      <dgm:spPr/>
      <dgm:t>
        <a:bodyPr/>
        <a:lstStyle/>
        <a:p>
          <a:endParaRPr lang="en-US"/>
        </a:p>
      </dgm:t>
    </dgm:pt>
    <dgm:pt modelId="{134EBF91-1BB4-4E0A-8E4F-881DDB0E1C0E}" type="sibTrans" cxnId="{917E7649-7E0B-4EF9-9D75-54B8E1E5DCCB}">
      <dgm:prSet/>
      <dgm:spPr/>
      <dgm:t>
        <a:bodyPr/>
        <a:lstStyle/>
        <a:p>
          <a:endParaRPr lang="en-US"/>
        </a:p>
      </dgm:t>
    </dgm:pt>
    <dgm:pt modelId="{E1127DDA-F1C3-4AA0-81F1-09E8D3BBE5CC}">
      <dgm:prSet phldrT="[Text]" custT="1"/>
      <dgm:spPr/>
      <dgm:t>
        <a:bodyPr/>
        <a:lstStyle/>
        <a:p>
          <a:pPr algn="ctr" rtl="1"/>
          <a:r>
            <a:rPr lang="fa-IR" sz="1800" b="1" dirty="0">
              <a:cs typeface="B Lotus" pitchFamily="2" charset="-78"/>
            </a:rPr>
            <a:t>اهدافی که مرتبط با جامعه و بسترهای اجتماعی لازم در این خصوص قرار می گیرد</a:t>
          </a:r>
          <a:endParaRPr lang="en-US" sz="1800" b="1" dirty="0">
            <a:cs typeface="B Lotus" pitchFamily="2" charset="-78"/>
          </a:endParaRPr>
        </a:p>
      </dgm:t>
    </dgm:pt>
    <dgm:pt modelId="{15409144-17B3-47C8-89D2-654046212EF9}" type="parTrans" cxnId="{6D580B9E-6C03-4C2C-AB96-B59CB82493A6}">
      <dgm:prSet/>
      <dgm:spPr/>
      <dgm:t>
        <a:bodyPr/>
        <a:lstStyle/>
        <a:p>
          <a:endParaRPr lang="en-US"/>
        </a:p>
      </dgm:t>
    </dgm:pt>
    <dgm:pt modelId="{7DBC6627-7FB8-4856-9E6B-AB92A275DC52}" type="sibTrans" cxnId="{6D580B9E-6C03-4C2C-AB96-B59CB82493A6}">
      <dgm:prSet/>
      <dgm:spPr/>
      <dgm:t>
        <a:bodyPr/>
        <a:lstStyle/>
        <a:p>
          <a:endParaRPr lang="en-US"/>
        </a:p>
      </dgm:t>
    </dgm:pt>
    <dgm:pt modelId="{A949F516-79E7-4E07-AB40-A840FF34C7C4}">
      <dgm:prSet phldrT="[Text]" custT="1"/>
      <dgm:spPr/>
      <dgm:t>
        <a:bodyPr/>
        <a:lstStyle/>
        <a:p>
          <a:r>
            <a:rPr lang="fa-IR" sz="1800" b="1" dirty="0">
              <a:cs typeface="B Lotus" pitchFamily="2" charset="-78"/>
            </a:rPr>
            <a:t>دسته اول </a:t>
          </a:r>
          <a:endParaRPr lang="en-US" sz="1800" b="1" dirty="0">
            <a:cs typeface="B Lotus" pitchFamily="2" charset="-78"/>
          </a:endParaRPr>
        </a:p>
      </dgm:t>
    </dgm:pt>
    <dgm:pt modelId="{66A886E9-4FA1-4512-A1F3-33A550E47E0F}" type="parTrans" cxnId="{C4E8F07E-B451-4739-A183-7DE97C5A1FBB}">
      <dgm:prSet/>
      <dgm:spPr/>
      <dgm:t>
        <a:bodyPr/>
        <a:lstStyle/>
        <a:p>
          <a:endParaRPr lang="en-US"/>
        </a:p>
      </dgm:t>
    </dgm:pt>
    <dgm:pt modelId="{26C629FF-B921-4BBF-A7ED-19931268CC79}" type="sibTrans" cxnId="{C4E8F07E-B451-4739-A183-7DE97C5A1FBB}">
      <dgm:prSet/>
      <dgm:spPr/>
      <dgm:t>
        <a:bodyPr/>
        <a:lstStyle/>
        <a:p>
          <a:endParaRPr lang="en-US"/>
        </a:p>
      </dgm:t>
    </dgm:pt>
    <dgm:pt modelId="{06E8A199-E535-4246-BB6C-61FC9DC3FD3B}">
      <dgm:prSet phldrT="[Text]" custT="1"/>
      <dgm:spPr/>
      <dgm:t>
        <a:bodyPr/>
        <a:lstStyle/>
        <a:p>
          <a:pPr algn="ctr" rtl="1"/>
          <a:r>
            <a:rPr lang="fa-IR" sz="1800" b="1" dirty="0">
              <a:cs typeface="B Lotus" pitchFamily="2" charset="-78"/>
            </a:rPr>
            <a:t>اهدافی که مرتبط با شخصی آسیب دیده می باشد</a:t>
          </a:r>
          <a:endParaRPr lang="en-US" sz="1800" b="1" dirty="0">
            <a:cs typeface="B Lotus" pitchFamily="2" charset="-78"/>
          </a:endParaRPr>
        </a:p>
      </dgm:t>
    </dgm:pt>
    <dgm:pt modelId="{E548511E-3B21-40D0-AFCE-6D695B408F90}" type="sibTrans" cxnId="{23F86DCD-7B44-4261-9482-73277A909DD9}">
      <dgm:prSet/>
      <dgm:spPr/>
      <dgm:t>
        <a:bodyPr/>
        <a:lstStyle/>
        <a:p>
          <a:endParaRPr lang="en-US"/>
        </a:p>
      </dgm:t>
    </dgm:pt>
    <dgm:pt modelId="{6A2DE7CD-F3B1-448B-92A4-EDCFCAD08026}" type="parTrans" cxnId="{23F86DCD-7B44-4261-9482-73277A909DD9}">
      <dgm:prSet/>
      <dgm:spPr/>
      <dgm:t>
        <a:bodyPr/>
        <a:lstStyle/>
        <a:p>
          <a:endParaRPr lang="en-US"/>
        </a:p>
      </dgm:t>
    </dgm:pt>
    <dgm:pt modelId="{DAACE16F-60E0-4E5B-B86A-53EFD28CC1D2}" type="pres">
      <dgm:prSet presAssocID="{CFE110CE-0C59-4D94-9D9E-0BA97842A91A}" presName="list" presStyleCnt="0">
        <dgm:presLayoutVars>
          <dgm:dir/>
          <dgm:animLvl val="lvl"/>
        </dgm:presLayoutVars>
      </dgm:prSet>
      <dgm:spPr/>
    </dgm:pt>
    <dgm:pt modelId="{D98E19B5-B229-4E3E-8000-AB80DA0132F6}" type="pres">
      <dgm:prSet presAssocID="{9841311D-23C7-41F1-8FD7-59DBB90F089C}" presName="posSpace" presStyleCnt="0"/>
      <dgm:spPr/>
    </dgm:pt>
    <dgm:pt modelId="{2D5E4EFB-0F14-4879-A5B6-034312C73BB5}" type="pres">
      <dgm:prSet presAssocID="{9841311D-23C7-41F1-8FD7-59DBB90F089C}" presName="vertFlow" presStyleCnt="0"/>
      <dgm:spPr/>
    </dgm:pt>
    <dgm:pt modelId="{DF604169-1BD5-4A0E-9F12-071763ADBF80}" type="pres">
      <dgm:prSet presAssocID="{9841311D-23C7-41F1-8FD7-59DBB90F089C}" presName="topSpace" presStyleCnt="0"/>
      <dgm:spPr/>
    </dgm:pt>
    <dgm:pt modelId="{6328FCBF-15E8-4DAF-800F-1A8DF6C054F1}" type="pres">
      <dgm:prSet presAssocID="{9841311D-23C7-41F1-8FD7-59DBB90F089C}" presName="firstComp" presStyleCnt="0"/>
      <dgm:spPr/>
    </dgm:pt>
    <dgm:pt modelId="{98962CCC-7CEB-4ACE-AD30-57A4435F2020}" type="pres">
      <dgm:prSet presAssocID="{9841311D-23C7-41F1-8FD7-59DBB90F089C}" presName="firstChild" presStyleLbl="bgAccFollowNode1" presStyleIdx="0" presStyleCnt="2" custScaleY="175997"/>
      <dgm:spPr/>
    </dgm:pt>
    <dgm:pt modelId="{C6B3FDFC-5062-4CF5-8D9F-DABC24A80733}" type="pres">
      <dgm:prSet presAssocID="{9841311D-23C7-41F1-8FD7-59DBB90F089C}" presName="firstChildTx" presStyleLbl="bgAccFollowNode1" presStyleIdx="0" presStyleCnt="2">
        <dgm:presLayoutVars>
          <dgm:bulletEnabled val="1"/>
        </dgm:presLayoutVars>
      </dgm:prSet>
      <dgm:spPr/>
    </dgm:pt>
    <dgm:pt modelId="{F7C62717-CCB0-4E53-859F-4C967DF6A1D5}" type="pres">
      <dgm:prSet presAssocID="{9841311D-23C7-41F1-8FD7-59DBB90F089C}" presName="negSpace" presStyleCnt="0"/>
      <dgm:spPr/>
    </dgm:pt>
    <dgm:pt modelId="{1BF2E737-EE36-4984-AB6A-35A53937F903}" type="pres">
      <dgm:prSet presAssocID="{9841311D-23C7-41F1-8FD7-59DBB90F089C}" presName="circle" presStyleLbl="node1" presStyleIdx="0" presStyleCnt="2"/>
      <dgm:spPr/>
    </dgm:pt>
    <dgm:pt modelId="{8E636F04-3BB2-46FB-AD0A-88EA16C94D57}" type="pres">
      <dgm:prSet presAssocID="{134EBF91-1BB4-4E0A-8E4F-881DDB0E1C0E}" presName="transSpace" presStyleCnt="0"/>
      <dgm:spPr/>
    </dgm:pt>
    <dgm:pt modelId="{A8D787B6-78CE-418E-B1A1-042312A6F59B}" type="pres">
      <dgm:prSet presAssocID="{A949F516-79E7-4E07-AB40-A840FF34C7C4}" presName="posSpace" presStyleCnt="0"/>
      <dgm:spPr/>
    </dgm:pt>
    <dgm:pt modelId="{E0FD6E87-B22D-4819-B0F6-16A70D7BCE6B}" type="pres">
      <dgm:prSet presAssocID="{A949F516-79E7-4E07-AB40-A840FF34C7C4}" presName="vertFlow" presStyleCnt="0"/>
      <dgm:spPr/>
    </dgm:pt>
    <dgm:pt modelId="{C6075157-B227-46C4-9FA2-BCF00C793D12}" type="pres">
      <dgm:prSet presAssocID="{A949F516-79E7-4E07-AB40-A840FF34C7C4}" presName="topSpace" presStyleCnt="0"/>
      <dgm:spPr/>
    </dgm:pt>
    <dgm:pt modelId="{E412BB9E-AE67-42D4-AF1D-54A6A266E949}" type="pres">
      <dgm:prSet presAssocID="{A949F516-79E7-4E07-AB40-A840FF34C7C4}" presName="firstComp" presStyleCnt="0"/>
      <dgm:spPr/>
    </dgm:pt>
    <dgm:pt modelId="{675C8767-B830-416D-A2AB-79C9B970F32E}" type="pres">
      <dgm:prSet presAssocID="{A949F516-79E7-4E07-AB40-A840FF34C7C4}" presName="firstChild" presStyleLbl="bgAccFollowNode1" presStyleIdx="1" presStyleCnt="2"/>
      <dgm:spPr/>
    </dgm:pt>
    <dgm:pt modelId="{97DDE869-5195-4287-AF1F-B13693A700B0}" type="pres">
      <dgm:prSet presAssocID="{A949F516-79E7-4E07-AB40-A840FF34C7C4}" presName="firstChildTx" presStyleLbl="bgAccFollowNode1" presStyleIdx="1" presStyleCnt="2">
        <dgm:presLayoutVars>
          <dgm:bulletEnabled val="1"/>
        </dgm:presLayoutVars>
      </dgm:prSet>
      <dgm:spPr/>
    </dgm:pt>
    <dgm:pt modelId="{A87494F1-5D4D-47AA-9CD6-E64F3110637A}" type="pres">
      <dgm:prSet presAssocID="{A949F516-79E7-4E07-AB40-A840FF34C7C4}" presName="negSpace" presStyleCnt="0"/>
      <dgm:spPr/>
    </dgm:pt>
    <dgm:pt modelId="{2D7D1820-05EF-46D1-81B5-50D9C1306BF8}" type="pres">
      <dgm:prSet presAssocID="{A949F516-79E7-4E07-AB40-A840FF34C7C4}" presName="circle" presStyleLbl="node1" presStyleIdx="1" presStyleCnt="2"/>
      <dgm:spPr/>
    </dgm:pt>
  </dgm:ptLst>
  <dgm:cxnLst>
    <dgm:cxn modelId="{724E0145-ACEF-422A-A298-64C00CAA2522}" type="presOf" srcId="{CFE110CE-0C59-4D94-9D9E-0BA97842A91A}" destId="{DAACE16F-60E0-4E5B-B86A-53EFD28CC1D2}" srcOrd="0" destOrd="0" presId="urn:microsoft.com/office/officeart/2005/8/layout/hList9"/>
    <dgm:cxn modelId="{84783068-2111-4485-B2FA-D8B08F4813F1}" type="presOf" srcId="{E1127DDA-F1C3-4AA0-81F1-09E8D3BBE5CC}" destId="{98962CCC-7CEB-4ACE-AD30-57A4435F2020}" srcOrd="0" destOrd="0" presId="urn:microsoft.com/office/officeart/2005/8/layout/hList9"/>
    <dgm:cxn modelId="{E226C668-5AED-4B22-BF94-F338473F1DB6}" type="presOf" srcId="{06E8A199-E535-4246-BB6C-61FC9DC3FD3B}" destId="{97DDE869-5195-4287-AF1F-B13693A700B0}" srcOrd="1" destOrd="0" presId="urn:microsoft.com/office/officeart/2005/8/layout/hList9"/>
    <dgm:cxn modelId="{917E7649-7E0B-4EF9-9D75-54B8E1E5DCCB}" srcId="{CFE110CE-0C59-4D94-9D9E-0BA97842A91A}" destId="{9841311D-23C7-41F1-8FD7-59DBB90F089C}" srcOrd="0" destOrd="0" parTransId="{EBA9CF8B-2F34-4982-846F-109F2DCEDF85}" sibTransId="{134EBF91-1BB4-4E0A-8E4F-881DDB0E1C0E}"/>
    <dgm:cxn modelId="{C4E8F07E-B451-4739-A183-7DE97C5A1FBB}" srcId="{CFE110CE-0C59-4D94-9D9E-0BA97842A91A}" destId="{A949F516-79E7-4E07-AB40-A840FF34C7C4}" srcOrd="1" destOrd="0" parTransId="{66A886E9-4FA1-4512-A1F3-33A550E47E0F}" sibTransId="{26C629FF-B921-4BBF-A7ED-19931268CC79}"/>
    <dgm:cxn modelId="{C36FEA98-FAA8-46A2-835C-E16968E26B80}" type="presOf" srcId="{A949F516-79E7-4E07-AB40-A840FF34C7C4}" destId="{2D7D1820-05EF-46D1-81B5-50D9C1306BF8}" srcOrd="0" destOrd="0" presId="urn:microsoft.com/office/officeart/2005/8/layout/hList9"/>
    <dgm:cxn modelId="{6D580B9E-6C03-4C2C-AB96-B59CB82493A6}" srcId="{9841311D-23C7-41F1-8FD7-59DBB90F089C}" destId="{E1127DDA-F1C3-4AA0-81F1-09E8D3BBE5CC}" srcOrd="0" destOrd="0" parTransId="{15409144-17B3-47C8-89D2-654046212EF9}" sibTransId="{7DBC6627-7FB8-4856-9E6B-AB92A275DC52}"/>
    <dgm:cxn modelId="{DD6E4FCB-83BE-4A0F-AB54-1EE4E90B392B}" type="presOf" srcId="{E1127DDA-F1C3-4AA0-81F1-09E8D3BBE5CC}" destId="{C6B3FDFC-5062-4CF5-8D9F-DABC24A80733}" srcOrd="1" destOrd="0" presId="urn:microsoft.com/office/officeart/2005/8/layout/hList9"/>
    <dgm:cxn modelId="{23F86DCD-7B44-4261-9482-73277A909DD9}" srcId="{A949F516-79E7-4E07-AB40-A840FF34C7C4}" destId="{06E8A199-E535-4246-BB6C-61FC9DC3FD3B}" srcOrd="0" destOrd="0" parTransId="{6A2DE7CD-F3B1-448B-92A4-EDCFCAD08026}" sibTransId="{E548511E-3B21-40D0-AFCE-6D695B408F90}"/>
    <dgm:cxn modelId="{664EBED4-29F0-44FB-87DB-28D8BC3A8185}" type="presOf" srcId="{06E8A199-E535-4246-BB6C-61FC9DC3FD3B}" destId="{675C8767-B830-416D-A2AB-79C9B970F32E}" srcOrd="0" destOrd="0" presId="urn:microsoft.com/office/officeart/2005/8/layout/hList9"/>
    <dgm:cxn modelId="{61E46FE2-B8C7-43D1-9D45-DE9BF8D251DF}" type="presOf" srcId="{9841311D-23C7-41F1-8FD7-59DBB90F089C}" destId="{1BF2E737-EE36-4984-AB6A-35A53937F903}" srcOrd="0" destOrd="0" presId="urn:microsoft.com/office/officeart/2005/8/layout/hList9"/>
    <dgm:cxn modelId="{6F7DB4EE-2B97-4C77-9DFA-F365F6F9640D}" type="presParOf" srcId="{DAACE16F-60E0-4E5B-B86A-53EFD28CC1D2}" destId="{D98E19B5-B229-4E3E-8000-AB80DA0132F6}" srcOrd="0" destOrd="0" presId="urn:microsoft.com/office/officeart/2005/8/layout/hList9"/>
    <dgm:cxn modelId="{0B4C822A-91E6-487D-AC20-EF830A3DA86D}" type="presParOf" srcId="{DAACE16F-60E0-4E5B-B86A-53EFD28CC1D2}" destId="{2D5E4EFB-0F14-4879-A5B6-034312C73BB5}" srcOrd="1" destOrd="0" presId="urn:microsoft.com/office/officeart/2005/8/layout/hList9"/>
    <dgm:cxn modelId="{44C7CE64-3BA4-4D77-81B2-900A89A5A918}" type="presParOf" srcId="{2D5E4EFB-0F14-4879-A5B6-034312C73BB5}" destId="{DF604169-1BD5-4A0E-9F12-071763ADBF80}" srcOrd="0" destOrd="0" presId="urn:microsoft.com/office/officeart/2005/8/layout/hList9"/>
    <dgm:cxn modelId="{E0B16B80-AD58-49C3-9A09-5E1215232594}" type="presParOf" srcId="{2D5E4EFB-0F14-4879-A5B6-034312C73BB5}" destId="{6328FCBF-15E8-4DAF-800F-1A8DF6C054F1}" srcOrd="1" destOrd="0" presId="urn:microsoft.com/office/officeart/2005/8/layout/hList9"/>
    <dgm:cxn modelId="{297B60DB-28E4-4A5A-8438-9DEF0D768120}" type="presParOf" srcId="{6328FCBF-15E8-4DAF-800F-1A8DF6C054F1}" destId="{98962CCC-7CEB-4ACE-AD30-57A4435F2020}" srcOrd="0" destOrd="0" presId="urn:microsoft.com/office/officeart/2005/8/layout/hList9"/>
    <dgm:cxn modelId="{C0974390-3ED6-4227-A261-DEDA7C17AD43}" type="presParOf" srcId="{6328FCBF-15E8-4DAF-800F-1A8DF6C054F1}" destId="{C6B3FDFC-5062-4CF5-8D9F-DABC24A80733}" srcOrd="1" destOrd="0" presId="urn:microsoft.com/office/officeart/2005/8/layout/hList9"/>
    <dgm:cxn modelId="{370AD2FF-687E-4AE5-A3F6-DCC2818F3A03}" type="presParOf" srcId="{DAACE16F-60E0-4E5B-B86A-53EFD28CC1D2}" destId="{F7C62717-CCB0-4E53-859F-4C967DF6A1D5}" srcOrd="2" destOrd="0" presId="urn:microsoft.com/office/officeart/2005/8/layout/hList9"/>
    <dgm:cxn modelId="{04712542-60A7-4D4D-90EE-73D76AFBCBDE}" type="presParOf" srcId="{DAACE16F-60E0-4E5B-B86A-53EFD28CC1D2}" destId="{1BF2E737-EE36-4984-AB6A-35A53937F903}" srcOrd="3" destOrd="0" presId="urn:microsoft.com/office/officeart/2005/8/layout/hList9"/>
    <dgm:cxn modelId="{1B5D5DA0-6C60-4CA6-AFAB-015255D563CA}" type="presParOf" srcId="{DAACE16F-60E0-4E5B-B86A-53EFD28CC1D2}" destId="{8E636F04-3BB2-46FB-AD0A-88EA16C94D57}" srcOrd="4" destOrd="0" presId="urn:microsoft.com/office/officeart/2005/8/layout/hList9"/>
    <dgm:cxn modelId="{86A80F9C-4D53-4990-AF9F-70F6E4986C4C}" type="presParOf" srcId="{DAACE16F-60E0-4E5B-B86A-53EFD28CC1D2}" destId="{A8D787B6-78CE-418E-B1A1-042312A6F59B}" srcOrd="5" destOrd="0" presId="urn:microsoft.com/office/officeart/2005/8/layout/hList9"/>
    <dgm:cxn modelId="{E663455E-3BE3-4DEB-8FBF-D2AE902AEE2C}" type="presParOf" srcId="{DAACE16F-60E0-4E5B-B86A-53EFD28CC1D2}" destId="{E0FD6E87-B22D-4819-B0F6-16A70D7BCE6B}" srcOrd="6" destOrd="0" presId="urn:microsoft.com/office/officeart/2005/8/layout/hList9"/>
    <dgm:cxn modelId="{BEA20CBA-6A4D-4821-B44F-8749F82292F7}" type="presParOf" srcId="{E0FD6E87-B22D-4819-B0F6-16A70D7BCE6B}" destId="{C6075157-B227-46C4-9FA2-BCF00C793D12}" srcOrd="0" destOrd="0" presId="urn:microsoft.com/office/officeart/2005/8/layout/hList9"/>
    <dgm:cxn modelId="{D097BC9A-1F33-4B69-B466-18FD28AD1259}" type="presParOf" srcId="{E0FD6E87-B22D-4819-B0F6-16A70D7BCE6B}" destId="{E412BB9E-AE67-42D4-AF1D-54A6A266E949}" srcOrd="1" destOrd="0" presId="urn:microsoft.com/office/officeart/2005/8/layout/hList9"/>
    <dgm:cxn modelId="{BDFF8692-4144-48D8-99F5-717D8A8F489E}" type="presParOf" srcId="{E412BB9E-AE67-42D4-AF1D-54A6A266E949}" destId="{675C8767-B830-416D-A2AB-79C9B970F32E}" srcOrd="0" destOrd="0" presId="urn:microsoft.com/office/officeart/2005/8/layout/hList9"/>
    <dgm:cxn modelId="{282EC590-F46E-4181-B062-4E10C90A76B1}" type="presParOf" srcId="{E412BB9E-AE67-42D4-AF1D-54A6A266E949}" destId="{97DDE869-5195-4287-AF1F-B13693A700B0}" srcOrd="1" destOrd="0" presId="urn:microsoft.com/office/officeart/2005/8/layout/hList9"/>
    <dgm:cxn modelId="{5BB06780-922D-4817-A0CF-7C819F417BB2}" type="presParOf" srcId="{DAACE16F-60E0-4E5B-B86A-53EFD28CC1D2}" destId="{A87494F1-5D4D-47AA-9CD6-E64F3110637A}" srcOrd="7" destOrd="0" presId="urn:microsoft.com/office/officeart/2005/8/layout/hList9"/>
    <dgm:cxn modelId="{7D3B33F2-5B85-46F8-BB40-359DE8064D85}" type="presParOf" srcId="{DAACE16F-60E0-4E5B-B86A-53EFD28CC1D2}" destId="{2D7D1820-05EF-46D1-81B5-50D9C1306BF8}"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62CCC-7CEB-4ACE-AD30-57A4435F2020}">
      <dsp:nvSpPr>
        <dsp:cNvPr id="0" name=""/>
        <dsp:cNvSpPr/>
      </dsp:nvSpPr>
      <dsp:spPr>
        <a:xfrm>
          <a:off x="1016793" y="761797"/>
          <a:ext cx="1904255" cy="2235405"/>
        </a:xfrm>
        <a:prstGeom prst="rect">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ctr" defTabSz="800100" rtl="1">
            <a:lnSpc>
              <a:spcPct val="90000"/>
            </a:lnSpc>
            <a:spcBef>
              <a:spcPct val="0"/>
            </a:spcBef>
            <a:spcAft>
              <a:spcPct val="35000"/>
            </a:spcAft>
            <a:buNone/>
          </a:pPr>
          <a:r>
            <a:rPr lang="fa-IR" sz="1800" b="1" kern="1200" dirty="0">
              <a:cs typeface="B Lotus" pitchFamily="2" charset="-78"/>
            </a:rPr>
            <a:t>اهدافی که مرتبط با جامعه و بسترهای اجتماعی لازم در این خصوص قرار می گیرد</a:t>
          </a:r>
          <a:endParaRPr lang="en-US" sz="1800" b="1" kern="1200" dirty="0">
            <a:cs typeface="B Lotus" pitchFamily="2" charset="-78"/>
          </a:endParaRPr>
        </a:p>
      </dsp:txBody>
      <dsp:txXfrm>
        <a:off x="1321474" y="761797"/>
        <a:ext cx="1599574" cy="2235405"/>
      </dsp:txXfrm>
    </dsp:sp>
    <dsp:sp modelId="{1BF2E737-EE36-4984-AB6A-35A53937F903}">
      <dsp:nvSpPr>
        <dsp:cNvPr id="0" name=""/>
        <dsp:cNvSpPr/>
      </dsp:nvSpPr>
      <dsp:spPr>
        <a:xfrm>
          <a:off x="1190" y="253996"/>
          <a:ext cx="1269503" cy="1269503"/>
        </a:xfrm>
        <a:prstGeom prst="ellipse">
          <a:avLst/>
        </a:prstGeom>
        <a:blipFill>
          <a:blip xmlns:r="http://schemas.openxmlformats.org/officeDocument/2006/relationships" r:embed="rId1">
            <a:duotone>
              <a:schemeClr val="accent1">
                <a:alpha val="90000"/>
                <a:hueOff val="0"/>
                <a:satOff val="0"/>
                <a:lumOff val="0"/>
                <a:alphaOff val="0"/>
                <a:shade val="22000"/>
                <a:satMod val="160000"/>
              </a:schemeClr>
              <a:schemeClr val="accent1">
                <a:alpha val="90000"/>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fa-IR" sz="1800" b="1" kern="1200" dirty="0">
              <a:cs typeface="B Lotus" pitchFamily="2" charset="-78"/>
            </a:rPr>
            <a:t>دسته دوم</a:t>
          </a:r>
          <a:endParaRPr lang="en-US" sz="1800" b="1" kern="1200" dirty="0">
            <a:cs typeface="B Lotus" pitchFamily="2" charset="-78"/>
          </a:endParaRPr>
        </a:p>
      </dsp:txBody>
      <dsp:txXfrm>
        <a:off x="187104" y="439910"/>
        <a:ext cx="897675" cy="897675"/>
      </dsp:txXfrm>
    </dsp:sp>
    <dsp:sp modelId="{675C8767-B830-416D-A2AB-79C9B970F32E}">
      <dsp:nvSpPr>
        <dsp:cNvPr id="0" name=""/>
        <dsp:cNvSpPr/>
      </dsp:nvSpPr>
      <dsp:spPr>
        <a:xfrm>
          <a:off x="4190553" y="761797"/>
          <a:ext cx="1904255" cy="1270138"/>
        </a:xfrm>
        <a:prstGeom prst="rect">
          <a:avLst/>
        </a:prstGeom>
        <a:solidFill>
          <a:schemeClr val="accent1">
            <a:alpha val="90000"/>
            <a:tint val="40000"/>
            <a:hueOff val="0"/>
            <a:satOff val="0"/>
            <a:lumOff val="0"/>
            <a:alphaOff val="0"/>
          </a:schemeClr>
        </a:solidFill>
        <a:ln w="9525" cap="flat" cmpd="sng" algn="ctr">
          <a:solidFill>
            <a:schemeClr val="l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ctr" defTabSz="800100" rtl="1">
            <a:lnSpc>
              <a:spcPct val="90000"/>
            </a:lnSpc>
            <a:spcBef>
              <a:spcPct val="0"/>
            </a:spcBef>
            <a:spcAft>
              <a:spcPct val="35000"/>
            </a:spcAft>
            <a:buNone/>
          </a:pPr>
          <a:r>
            <a:rPr lang="fa-IR" sz="1800" b="1" kern="1200" dirty="0">
              <a:cs typeface="B Lotus" pitchFamily="2" charset="-78"/>
            </a:rPr>
            <a:t>اهدافی که مرتبط با شخصی آسیب دیده می باشد</a:t>
          </a:r>
          <a:endParaRPr lang="en-US" sz="1800" b="1" kern="1200" dirty="0">
            <a:cs typeface="B Lotus" pitchFamily="2" charset="-78"/>
          </a:endParaRPr>
        </a:p>
      </dsp:txBody>
      <dsp:txXfrm>
        <a:off x="4495234" y="761797"/>
        <a:ext cx="1599574" cy="1270138"/>
      </dsp:txXfrm>
    </dsp:sp>
    <dsp:sp modelId="{2D7D1820-05EF-46D1-81B5-50D9C1306BF8}">
      <dsp:nvSpPr>
        <dsp:cNvPr id="0" name=""/>
        <dsp:cNvSpPr/>
      </dsp:nvSpPr>
      <dsp:spPr>
        <a:xfrm>
          <a:off x="3174950" y="253996"/>
          <a:ext cx="1269503" cy="1269503"/>
        </a:xfrm>
        <a:prstGeom prst="ellipse">
          <a:avLst/>
        </a:prstGeom>
        <a:blipFill>
          <a:blip xmlns:r="http://schemas.openxmlformats.org/officeDocument/2006/relationships" r:embed="rId1">
            <a:duotone>
              <a:schemeClr val="accent1">
                <a:alpha val="90000"/>
                <a:hueOff val="0"/>
                <a:satOff val="0"/>
                <a:lumOff val="0"/>
                <a:alphaOff val="-40000"/>
                <a:shade val="22000"/>
                <a:satMod val="160000"/>
              </a:schemeClr>
              <a:schemeClr val="accent1">
                <a:alpha val="90000"/>
                <a:hueOff val="0"/>
                <a:satOff val="0"/>
                <a:lumOff val="0"/>
                <a:alphaOff val="-4000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fa-IR" sz="1800" b="1" kern="1200" dirty="0">
              <a:cs typeface="B Lotus" pitchFamily="2" charset="-78"/>
            </a:rPr>
            <a:t>دسته اول </a:t>
          </a:r>
          <a:endParaRPr lang="en-US" sz="1800" b="1" kern="1200" dirty="0">
            <a:cs typeface="B Lotus" pitchFamily="2" charset="-78"/>
          </a:endParaRPr>
        </a:p>
      </dsp:txBody>
      <dsp:txXfrm>
        <a:off x="3360864" y="439910"/>
        <a:ext cx="897675" cy="897675"/>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1/1/2024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581400"/>
            <a:ext cx="4343400" cy="1600200"/>
          </a:xfrm>
        </p:spPr>
        <p:txBody>
          <a:bodyPr/>
          <a:lstStyle/>
          <a:p>
            <a:pPr algn="r" rtl="1"/>
            <a:r>
              <a:rPr lang="fa-IR" b="1" dirty="0">
                <a:cs typeface="B Lotus" pitchFamily="2" charset="-78"/>
              </a:rPr>
              <a:t>دانشجو: </a:t>
            </a:r>
          </a:p>
          <a:p>
            <a:pPr algn="r" rtl="1"/>
            <a:r>
              <a:rPr lang="fa-IR" b="1" dirty="0">
                <a:cs typeface="B Lotus" pitchFamily="2" charset="-78"/>
              </a:rPr>
              <a:t>شماره دانشجویی:</a:t>
            </a:r>
          </a:p>
          <a:p>
            <a:pPr algn="r" rtl="1"/>
            <a:r>
              <a:rPr lang="fa-IR" b="1" dirty="0">
                <a:cs typeface="B Lotus" pitchFamily="2" charset="-78"/>
              </a:rPr>
              <a:t>دانشگاه:</a:t>
            </a:r>
            <a:endParaRPr lang="en-US" b="1" dirty="0">
              <a:cs typeface="B Lotus" pitchFamily="2" charset="-78"/>
            </a:endParaRPr>
          </a:p>
        </p:txBody>
      </p:sp>
      <p:sp>
        <p:nvSpPr>
          <p:cNvPr id="2" name="Title 1"/>
          <p:cNvSpPr>
            <a:spLocks noGrp="1"/>
          </p:cNvSpPr>
          <p:nvPr>
            <p:ph type="ctrTitle"/>
          </p:nvPr>
        </p:nvSpPr>
        <p:spPr>
          <a:xfrm>
            <a:off x="457200" y="1524000"/>
            <a:ext cx="8458200" cy="1470025"/>
          </a:xfrm>
        </p:spPr>
        <p:txBody>
          <a:bodyPr>
            <a:normAutofit/>
          </a:bodyPr>
          <a:lstStyle/>
          <a:p>
            <a:pPr algn="r" rtl="1"/>
            <a:r>
              <a:rPr lang="fa-IR" sz="3200" b="1" dirty="0">
                <a:cs typeface="B Lotus" pitchFamily="2" charset="-78"/>
              </a:rPr>
              <a:t>توانبخشی افراد با نیازهای خاص</a:t>
            </a:r>
            <a:br>
              <a:rPr lang="fa-IR" sz="3200" b="1" dirty="0">
                <a:cs typeface="B Lotus" pitchFamily="2" charset="-78"/>
              </a:rPr>
            </a:br>
            <a:r>
              <a:rPr lang="fa-IR" sz="3200" b="1" dirty="0">
                <a:cs typeface="B Lotus" pitchFamily="2" charset="-78"/>
              </a:rPr>
              <a:t>استاد: </a:t>
            </a:r>
            <a:endParaRPr lang="en-US" sz="3200" b="1" dirty="0">
              <a:cs typeface="B Lotus" pitchFamily="2" charset="-78"/>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09600"/>
            <a:ext cx="8382000" cy="5867400"/>
          </a:xfrm>
        </p:spPr>
        <p:txBody>
          <a:bodyPr>
            <a:normAutofit/>
          </a:bodyPr>
          <a:lstStyle/>
          <a:p>
            <a:pPr algn="r" rtl="1">
              <a:buNone/>
            </a:pPr>
            <a:r>
              <a:rPr lang="fa-I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rPr>
              <a:t>مقدمه</a:t>
            </a: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justLow" rtl="1">
              <a:buNone/>
            </a:pPr>
            <a:r>
              <a:rPr lang="fa-IR" sz="2400" dirty="0">
                <a:solidFill>
                  <a:schemeClr val="tx1"/>
                </a:solidFill>
                <a:cs typeface="B Lotus" pitchFamily="2" charset="-78"/>
              </a:rPr>
              <a:t>وقتی نام انسان را می شنویم بی درنگ در ذهن ما متبادر می گردد که انسان موجودی است فعال و راست قامت که می تواد روی دو پای خود راه برود، با دست هایشان خلاقیت های زیادی را انجام دهند و با دست هایش فعالیت های روزانه را اجام دهد، از توانایی شنیدن و دیدن و ارتباط کلامی و ذهنی است. اما همه انسان ها این نعمت های خدادادی را ندارند و به این انسان ها«معلول» گفته می شود و از آنجایی که معلولیت هم بر سرنوشت فرد و هم کل جامعه اثر می گذارد، مسئله ای اجتماعی است.</a:t>
            </a:r>
          </a:p>
          <a:p>
            <a:pPr algn="r" rtl="1">
              <a:buNone/>
            </a:pP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rPr>
              <a:t>تعریف توان بخشی</a:t>
            </a:r>
          </a:p>
          <a:p>
            <a:pPr algn="r" rtl="1">
              <a:buNone/>
            </a:pPr>
            <a:r>
              <a:rPr lang="fa-IR" sz="2400" dirty="0">
                <a:solidFill>
                  <a:schemeClr val="tx1"/>
                </a:solidFill>
                <a:cs typeface="B Lotus" pitchFamily="2" charset="-78"/>
              </a:rPr>
              <a:t>توان بخشی از دو بخش تشکیل شده است:</a:t>
            </a:r>
          </a:p>
          <a:p>
            <a:pPr algn="r" rtl="1">
              <a:buNone/>
            </a:pPr>
            <a:endParaRPr lang="fa-IR" sz="2800" b="1" dirty="0">
              <a:cs typeface="B Lotus" pitchFamily="2" charset="-78"/>
            </a:endParaRPr>
          </a:p>
          <a:p>
            <a:pPr algn="r" rtl="1">
              <a:buNone/>
            </a:pPr>
            <a:endParaRPr lang="fa-IR" sz="2400" b="1" dirty="0">
              <a:cs typeface="B Lotus" pitchFamily="2" charset="-78"/>
            </a:endParaRPr>
          </a:p>
          <a:p>
            <a:pPr algn="r" rtl="1">
              <a:buNone/>
            </a:pPr>
            <a:endParaRPr lang="en-US" sz="2400" b="1" dirty="0">
              <a:solidFill>
                <a:schemeClr val="tx1"/>
              </a:solidFill>
              <a:cs typeface="B Lotus" pitchFamily="2" charset="-78"/>
            </a:endParaRPr>
          </a:p>
        </p:txBody>
      </p:sp>
      <p:sp>
        <p:nvSpPr>
          <p:cNvPr id="4" name="Oval 3"/>
          <p:cNvSpPr/>
          <p:nvPr/>
        </p:nvSpPr>
        <p:spPr>
          <a:xfrm>
            <a:off x="6172200" y="4800600"/>
            <a:ext cx="1295400" cy="609600"/>
          </a:xfrm>
          <a:prstGeom prst="ellipse">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tx1"/>
                </a:solidFill>
                <a:cs typeface="B Lotus" pitchFamily="2" charset="-78"/>
              </a:rPr>
              <a:t>بخش اول</a:t>
            </a:r>
            <a:endParaRPr lang="en-US" b="1" dirty="0">
              <a:solidFill>
                <a:schemeClr val="tx1"/>
              </a:solidFill>
              <a:cs typeface="B Lotus" pitchFamily="2" charset="-78"/>
            </a:endParaRPr>
          </a:p>
        </p:txBody>
      </p:sp>
      <p:sp>
        <p:nvSpPr>
          <p:cNvPr id="5" name="Left Arrow 4"/>
          <p:cNvSpPr/>
          <p:nvPr/>
        </p:nvSpPr>
        <p:spPr>
          <a:xfrm>
            <a:off x="5638800" y="4953000"/>
            <a:ext cx="381000" cy="30480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172200" y="5486400"/>
            <a:ext cx="1295400" cy="609600"/>
          </a:xfrm>
          <a:prstGeom prst="ellipse">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tx1"/>
                </a:solidFill>
                <a:cs typeface="B Lotus" pitchFamily="2" charset="-78"/>
              </a:rPr>
              <a:t>بخش دوم</a:t>
            </a:r>
            <a:endParaRPr lang="en-US" b="1" dirty="0">
              <a:solidFill>
                <a:schemeClr val="tx1"/>
              </a:solidFill>
              <a:cs typeface="B Lotus" pitchFamily="2" charset="-78"/>
            </a:endParaRPr>
          </a:p>
        </p:txBody>
      </p:sp>
      <p:sp>
        <p:nvSpPr>
          <p:cNvPr id="7" name="Left Arrow 6"/>
          <p:cNvSpPr/>
          <p:nvPr/>
        </p:nvSpPr>
        <p:spPr>
          <a:xfrm>
            <a:off x="5638800" y="5638800"/>
            <a:ext cx="381000" cy="30480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676400" y="4800600"/>
            <a:ext cx="3810000" cy="609600"/>
          </a:xfrm>
          <a:prstGeom prst="ellipse">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tx1"/>
                </a:solidFill>
                <a:cs typeface="B Lotus" pitchFamily="2" charset="-78"/>
              </a:rPr>
              <a:t>دوباره و مجدد</a:t>
            </a:r>
            <a:endParaRPr lang="en-US" b="1" dirty="0">
              <a:solidFill>
                <a:schemeClr val="tx1"/>
              </a:solidFill>
              <a:cs typeface="B Lotus" pitchFamily="2" charset="-78"/>
            </a:endParaRPr>
          </a:p>
        </p:txBody>
      </p:sp>
      <p:sp>
        <p:nvSpPr>
          <p:cNvPr id="9" name="Oval 8"/>
          <p:cNvSpPr/>
          <p:nvPr/>
        </p:nvSpPr>
        <p:spPr>
          <a:xfrm>
            <a:off x="1676400" y="5486400"/>
            <a:ext cx="3810000" cy="609600"/>
          </a:xfrm>
          <a:prstGeom prst="ellipse">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a:solidFill>
                  <a:schemeClr val="tx1"/>
                </a:solidFill>
                <a:cs typeface="B Lotus" pitchFamily="2" charset="-78"/>
              </a:rPr>
              <a:t>توانمندی و توانمندسازی</a:t>
            </a:r>
            <a:endParaRPr lang="en-US" b="1" dirty="0">
              <a:solidFill>
                <a:schemeClr val="tx1"/>
              </a:solidFill>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bg/>
                                          </p:spTgt>
                                        </p:tgtEl>
                                        <p:attrNameLst>
                                          <p:attrName>style.visibility</p:attrName>
                                        </p:attrNameLst>
                                      </p:cBhvr>
                                      <p:to>
                                        <p:strVal val="visible"/>
                                      </p:to>
                                    </p:set>
                                    <p:anim calcmode="lin" valueType="num">
                                      <p:cBhvr additive="base">
                                        <p:cTn id="1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943600"/>
          </a:xfrm>
        </p:spPr>
        <p:txBody>
          <a:bodyPr>
            <a:normAutofit/>
          </a:bodyPr>
          <a:lstStyle/>
          <a:p>
            <a:pPr algn="justLow" rtl="1">
              <a:buNone/>
            </a:pPr>
            <a:r>
              <a:rPr lang="fa-IR" sz="2400" dirty="0">
                <a:solidFill>
                  <a:schemeClr val="tx1"/>
                </a:solidFill>
                <a:cs typeface="B Lotus" pitchFamily="2" charset="-78"/>
              </a:rPr>
              <a:t>بنابراین معنای کلی اش در معنای کلی اش در زبان فارسی بازتوانی خواهد بود؛ اما به علت فراگیر شدن اصطلاع توانبخشی در دنیای امروز از این واژه استفاده می شود.</a:t>
            </a:r>
          </a:p>
          <a:p>
            <a:pPr algn="justLow" rtl="1">
              <a:buNone/>
            </a:pPr>
            <a:endParaRPr lang="fa-IR" sz="2400" dirty="0">
              <a:solidFill>
                <a:schemeClr val="tx1"/>
              </a:solidFill>
              <a:cs typeface="B Lotus" pitchFamily="2" charset="-78"/>
            </a:endParaRPr>
          </a:p>
          <a:p>
            <a:pPr algn="r" rtl="1">
              <a:buNone/>
            </a:pP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rPr>
              <a:t>تعریف توانبخشی</a:t>
            </a:r>
          </a:p>
          <a:p>
            <a:pPr algn="justLow" rtl="1">
              <a:buNone/>
            </a:pPr>
            <a:r>
              <a:rPr lang="fa-IR" sz="2400" dirty="0">
                <a:solidFill>
                  <a:schemeClr val="tx1"/>
                </a:solidFill>
                <a:cs typeface="B Lotus" pitchFamily="2" charset="-78"/>
              </a:rPr>
              <a:t>توانبخشی مجموعه اقدامات و مداخلاتی را دربر می گیرد که موجبات ارتقاء و رشد عملکرد فرد آسیب دیده می شود و بر سلامت جسمی و روانی فرد تاثیر می گذارد. اما تعریف های دیگر توانبخشی عبارتند از:</a:t>
            </a:r>
          </a:p>
          <a:p>
            <a:pPr algn="justLow" rtl="1">
              <a:buFont typeface="Wingdings" pitchFamily="2" charset="2"/>
              <a:buChar char="ü"/>
            </a:pPr>
            <a:r>
              <a:rPr lang="fa-IR" sz="2400" b="1" dirty="0">
                <a:solidFill>
                  <a:srgbClr val="C00000"/>
                </a:solidFill>
                <a:cs typeface="B Lotus" pitchFamily="2" charset="-78"/>
              </a:rPr>
              <a:t>تعریف اول: </a:t>
            </a:r>
            <a:r>
              <a:rPr lang="fa-IR" sz="2400" dirty="0">
                <a:cs typeface="B Lotus" pitchFamily="2" charset="-78"/>
              </a:rPr>
              <a:t>فرآیندی متشکل از اقدامات هدفمند در جهت قادر سازی شخص معلول. </a:t>
            </a:r>
          </a:p>
          <a:p>
            <a:pPr algn="justLow" rtl="1">
              <a:buFont typeface="Wingdings" pitchFamily="2" charset="2"/>
              <a:buChar char="ü"/>
            </a:pPr>
            <a:r>
              <a:rPr lang="fa-IR" sz="2400" b="1" dirty="0">
                <a:solidFill>
                  <a:srgbClr val="C00000"/>
                </a:solidFill>
                <a:cs typeface="B Lotus" pitchFamily="2" charset="-78"/>
              </a:rPr>
              <a:t>تعریف دوم: </a:t>
            </a:r>
            <a:r>
              <a:rPr lang="fa-IR" sz="2400" dirty="0">
                <a:cs typeface="B Lotus" pitchFamily="2" charset="-78"/>
              </a:rPr>
              <a:t>به منظور دستیابی به سطح نهایی توانایی و عملکرد جسمی، ذهنی، اجتماعی، روانی و حفظ این توانایی ها.</a:t>
            </a:r>
          </a:p>
          <a:p>
            <a:pPr algn="justLow" rtl="1">
              <a:buFont typeface="Wingdings" pitchFamily="2" charset="2"/>
              <a:buChar char="ü"/>
            </a:pPr>
            <a:r>
              <a:rPr lang="fa-IR" sz="2400" b="1" dirty="0">
                <a:solidFill>
                  <a:srgbClr val="C00000"/>
                </a:solidFill>
                <a:cs typeface="B Lotus" pitchFamily="2" charset="-78"/>
              </a:rPr>
              <a:t>تعریف سوم: </a:t>
            </a:r>
            <a:r>
              <a:rPr lang="fa-IR" sz="2400" dirty="0">
                <a:cs typeface="B Lotus" pitchFamily="2" charset="-78"/>
              </a:rPr>
              <a:t>توانبخشی وسیله ای است در جهت تغییر زندگی معلولان برای استقلال بیشتر.</a:t>
            </a:r>
          </a:p>
          <a:p>
            <a:pPr algn="justLow" rtl="1">
              <a:buNone/>
            </a:pPr>
            <a:endParaRPr lang="fa-IR" sz="2400" b="1" dirty="0">
              <a:cs typeface="B Lotus" pitchFamily="2" charset="-78"/>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8305800" cy="6248400"/>
          </a:xfrm>
        </p:spPr>
        <p:txBody>
          <a:bodyPr>
            <a:normAutofit lnSpcReduction="10000"/>
          </a:bodyPr>
          <a:lstStyle/>
          <a:p>
            <a:pPr algn="r" rtl="1">
              <a:buNone/>
            </a:pP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rPr>
              <a:t>اهداف توانبخشی</a:t>
            </a:r>
          </a:p>
          <a:p>
            <a:pPr algn="justLow" rtl="1">
              <a:lnSpc>
                <a:spcPct val="110000"/>
              </a:lnSpc>
              <a:buNone/>
            </a:pPr>
            <a:r>
              <a:rPr lang="fa-IR" sz="2400" dirty="0">
                <a:cs typeface="B Lotus" pitchFamily="2" charset="-78"/>
              </a:rPr>
              <a:t>هدف نهایی آن درمان نیست بلکه افزایش و ارتقاء عملکردهای خود و بالا بردن سطح توانمندی فرد جهت انجام امور و کارکردها به صورت مستقل است.</a:t>
            </a:r>
          </a:p>
          <a:p>
            <a:pPr algn="justLow" rtl="1">
              <a:buNone/>
            </a:pPr>
            <a:r>
              <a:rPr lang="fa-IR" sz="2400" dirty="0">
                <a:cs typeface="B Lotus" pitchFamily="2" charset="-78"/>
              </a:rPr>
              <a:t>اهداف توانبخشی نوین هم بر اساس دیدگاه ارزش مداری افراد ناتوان در دو دسته قابل تفسیر است: </a:t>
            </a:r>
          </a:p>
          <a:p>
            <a:pPr algn="justLow" rtl="1">
              <a:buNone/>
            </a:pPr>
            <a:endParaRPr lang="fa-IR" sz="2400" dirty="0">
              <a:cs typeface="B Lotus" pitchFamily="2" charset="-78"/>
            </a:endParaRPr>
          </a:p>
          <a:p>
            <a:pPr algn="justLow" rtl="1">
              <a:buNone/>
            </a:pPr>
            <a:endParaRPr lang="fa-IR" sz="2400" dirty="0">
              <a:cs typeface="B Lotus" pitchFamily="2" charset="-78"/>
            </a:endParaRPr>
          </a:p>
          <a:p>
            <a:pPr algn="justLow" rtl="1">
              <a:buNone/>
            </a:pPr>
            <a:endParaRPr lang="fa-IR" sz="2400" dirty="0">
              <a:cs typeface="B Lotus" pitchFamily="2" charset="-78"/>
            </a:endParaRPr>
          </a:p>
          <a:p>
            <a:pPr algn="justLow" rtl="1">
              <a:buNone/>
            </a:pPr>
            <a:endParaRPr lang="fa-IR" sz="2400" dirty="0">
              <a:cs typeface="B Lotus" pitchFamily="2" charset="-78"/>
            </a:endParaRPr>
          </a:p>
          <a:p>
            <a:pPr algn="justLow" rtl="1">
              <a:buNone/>
            </a:pPr>
            <a:endParaRPr lang="fa-IR" sz="2400" dirty="0">
              <a:cs typeface="B Lotus" pitchFamily="2" charset="-78"/>
            </a:endParaRPr>
          </a:p>
          <a:p>
            <a:pPr algn="justLow" rtl="1">
              <a:buNone/>
            </a:pPr>
            <a:endParaRPr lang="fa-IR" sz="2400" dirty="0">
              <a:cs typeface="B Lotus" pitchFamily="2" charset="-78"/>
            </a:endParaRPr>
          </a:p>
          <a:p>
            <a:pPr algn="justLow" rtl="1">
              <a:buNone/>
            </a:pP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rPr>
              <a:t>تاریخچه توانبخشی در جهان</a:t>
            </a:r>
          </a:p>
          <a:p>
            <a:pPr algn="justLow" rtl="1">
              <a:lnSpc>
                <a:spcPct val="110000"/>
              </a:lnSpc>
              <a:buNone/>
            </a:pPr>
            <a:r>
              <a:rPr lang="fa-IR" sz="2400" dirty="0">
                <a:cs typeface="B Lotus" pitchFamily="2" charset="-78"/>
              </a:rPr>
              <a:t>پدیده معلولیت سابقه ای به قدمت تاریخ زندگی بشری دارد. تحقیقات باستان شناسان نشان می دهد که ناهنجاری های اسکلتی از عصرهای بسیار دیرین موجود بوده، مومیایی های 5000 سال قبل از میلاد گواه سل ستون فقرات و تورم مفاصل است.</a:t>
            </a:r>
          </a:p>
          <a:p>
            <a:pPr algn="justLow" rtl="1">
              <a:buNone/>
            </a:pPr>
            <a:endParaRPr lang="en-US" sz="2400" dirty="0">
              <a:cs typeface="B Lotus" pitchFamily="2" charset="-78"/>
            </a:endParaRPr>
          </a:p>
        </p:txBody>
      </p:sp>
      <p:graphicFrame>
        <p:nvGraphicFramePr>
          <p:cNvPr id="5" name="Diagram 4"/>
          <p:cNvGraphicFramePr/>
          <p:nvPr/>
        </p:nvGraphicFramePr>
        <p:xfrm>
          <a:off x="1295400" y="1752600"/>
          <a:ext cx="6096000" cy="325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1BF2E737-EE36-4984-AB6A-35A53937F903}"/>
                                            </p:graphicEl>
                                          </p:spTgt>
                                        </p:tgtEl>
                                        <p:attrNameLst>
                                          <p:attrName>style.visibility</p:attrName>
                                        </p:attrNameLst>
                                      </p:cBhvr>
                                      <p:to>
                                        <p:strVal val="visible"/>
                                      </p:to>
                                    </p:set>
                                    <p:animEffect transition="in" filter="wipe(down)">
                                      <p:cBhvr>
                                        <p:cTn id="7" dur="500"/>
                                        <p:tgtEl>
                                          <p:spTgt spid="5">
                                            <p:graphicEl>
                                              <a:dgm id="{1BF2E737-EE36-4984-AB6A-35A53937F903}"/>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graphicEl>
                                              <a:dgm id="{98962CCC-7CEB-4ACE-AD30-57A4435F2020}"/>
                                            </p:graphicEl>
                                          </p:spTgt>
                                        </p:tgtEl>
                                        <p:attrNameLst>
                                          <p:attrName>style.visibility</p:attrName>
                                        </p:attrNameLst>
                                      </p:cBhvr>
                                      <p:to>
                                        <p:strVal val="visible"/>
                                      </p:to>
                                    </p:set>
                                    <p:animEffect transition="in" filter="wipe(down)">
                                      <p:cBhvr>
                                        <p:cTn id="10" dur="500"/>
                                        <p:tgtEl>
                                          <p:spTgt spid="5">
                                            <p:graphicEl>
                                              <a:dgm id="{98962CCC-7CEB-4ACE-AD30-57A4435F2020}"/>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graphicEl>
                                              <a:dgm id="{2D7D1820-05EF-46D1-81B5-50D9C1306BF8}"/>
                                            </p:graphicEl>
                                          </p:spTgt>
                                        </p:tgtEl>
                                        <p:attrNameLst>
                                          <p:attrName>style.visibility</p:attrName>
                                        </p:attrNameLst>
                                      </p:cBhvr>
                                      <p:to>
                                        <p:strVal val="visible"/>
                                      </p:to>
                                    </p:set>
                                    <p:animEffect transition="in" filter="wipe(down)">
                                      <p:cBhvr>
                                        <p:cTn id="13" dur="500"/>
                                        <p:tgtEl>
                                          <p:spTgt spid="5">
                                            <p:graphicEl>
                                              <a:dgm id="{2D7D1820-05EF-46D1-81B5-50D9C1306BF8}"/>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graphicEl>
                                              <a:dgm id="{675C8767-B830-416D-A2AB-79C9B970F32E}"/>
                                            </p:graphicEl>
                                          </p:spTgt>
                                        </p:tgtEl>
                                        <p:attrNameLst>
                                          <p:attrName>style.visibility</p:attrName>
                                        </p:attrNameLst>
                                      </p:cBhvr>
                                      <p:to>
                                        <p:strVal val="visible"/>
                                      </p:to>
                                    </p:set>
                                    <p:animEffect transition="in" filter="wipe(down)">
                                      <p:cBhvr>
                                        <p:cTn id="16" dur="500"/>
                                        <p:tgtEl>
                                          <p:spTgt spid="5">
                                            <p:graphicEl>
                                              <a:dgm id="{675C8767-B830-416D-A2AB-79C9B970F32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305800" cy="6019800"/>
          </a:xfrm>
        </p:spPr>
        <p:txBody>
          <a:bodyPr>
            <a:normAutofit/>
          </a:bodyPr>
          <a:lstStyle/>
          <a:p>
            <a:pPr algn="r" rtl="1">
              <a:buNone/>
            </a:pP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rPr>
              <a:t>توانبخشی معلولان ذهنی</a:t>
            </a: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r>
              <a:rPr lang="fa-IR" sz="2400" dirty="0">
                <a:cs typeface="B Lotus" pitchFamily="2" charset="-78"/>
              </a:rPr>
              <a:t>ویرایش چهارم راهنمای تشخیصی و آماری اختلالات روانی(</a:t>
            </a:r>
            <a:r>
              <a:rPr lang="en-US" sz="2400" dirty="0">
                <a:cs typeface="B Lotus" pitchFamily="2" charset="-78"/>
              </a:rPr>
              <a:t>DSM-IV</a:t>
            </a:r>
            <a:r>
              <a:rPr lang="fa-IR" sz="2400" dirty="0">
                <a:cs typeface="B Lotus" pitchFamily="2" charset="-78"/>
              </a:rPr>
              <a:t>) کم توانی</a:t>
            </a:r>
            <a:r>
              <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rPr>
              <a:t> </a:t>
            </a:r>
            <a:r>
              <a:rPr lang="fa-IR" sz="2400" dirty="0">
                <a:cs typeface="B Lotus" pitchFamily="2" charset="-78"/>
              </a:rPr>
              <a:t>ذهنی</a:t>
            </a: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fa-I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Lotus" pitchFamily="2" charset="-78"/>
            </a:endParaRPr>
          </a:p>
          <a:p>
            <a:pPr algn="r" rtl="1">
              <a:buNone/>
            </a:pPr>
            <a:endParaRPr lang="en-US" dirty="0"/>
          </a:p>
        </p:txBody>
      </p:sp>
      <p:graphicFrame>
        <p:nvGraphicFramePr>
          <p:cNvPr id="4" name="Table 3"/>
          <p:cNvGraphicFramePr>
            <a:graphicFrameLocks noGrp="1"/>
          </p:cNvGraphicFramePr>
          <p:nvPr/>
        </p:nvGraphicFramePr>
        <p:xfrm>
          <a:off x="685800" y="990600"/>
          <a:ext cx="7848600" cy="4480560"/>
        </p:xfrm>
        <a:graphic>
          <a:graphicData uri="http://schemas.openxmlformats.org/drawingml/2006/table">
            <a:tbl>
              <a:tblPr firstCol="1">
                <a:tableStyleId>{5C22544A-7EE6-4342-B048-85BDC9FD1C3A}</a:tableStyleId>
              </a:tblPr>
              <a:tblGrid>
                <a:gridCol w="6324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pPr algn="ctr" rtl="1"/>
                      <a:r>
                        <a:rPr lang="fa-IR" b="1" dirty="0">
                          <a:cs typeface="B Lotus" pitchFamily="2" charset="-78"/>
                        </a:rPr>
                        <a:t>حمایت ها بر اساس نیاز فراهم می شوند،این حمایت ها ممکن است نامنظم باشند؛</a:t>
                      </a:r>
                      <a:r>
                        <a:rPr lang="fa-IR" b="1" baseline="0" dirty="0">
                          <a:cs typeface="B Lotus" pitchFamily="2" charset="-78"/>
                        </a:rPr>
                        <a:t> بدین معنا که فرد همواره به کمک نیاز ندارد یا کوتاه مدت باشد یعنی در صورت بروز تغییر در طول زندگی ارائه شوند مانند: از دست دادن شغل یا  بحران های وخیم پزشکی). حمایت ها ممکن است از نظر شدت کم یا زیاد باشند.</a:t>
                      </a:r>
                      <a:endParaRPr lang="en-US" b="1" dirty="0">
                        <a:cs typeface="B Lotus" pitchFamily="2" charset="-78"/>
                      </a:endParaRPr>
                    </a:p>
                  </a:txBody>
                  <a:tcPr anchor="ctr"/>
                </a:tc>
                <a:tc>
                  <a:txBody>
                    <a:bodyPr/>
                    <a:lstStyle/>
                    <a:p>
                      <a:pPr algn="ctr"/>
                      <a:r>
                        <a:rPr lang="fa-IR" b="1" dirty="0">
                          <a:cs typeface="B Lotus" pitchFamily="2" charset="-78"/>
                        </a:rPr>
                        <a:t>متناوب</a:t>
                      </a:r>
                      <a:endParaRPr lang="en-US" b="1" dirty="0">
                        <a:cs typeface="B Lotus" pitchFamily="2" charset="-78"/>
                      </a:endParaRPr>
                    </a:p>
                  </a:txBody>
                  <a:tcPr anchor="ctr"/>
                </a:tc>
                <a:extLst>
                  <a:ext uri="{0D108BD9-81ED-4DB2-BD59-A6C34878D82A}">
                    <a16:rowId xmlns:a16="http://schemas.microsoft.com/office/drawing/2014/main" val="10000"/>
                  </a:ext>
                </a:extLst>
              </a:tr>
              <a:tr h="370840">
                <a:tc>
                  <a:txBody>
                    <a:bodyPr/>
                    <a:lstStyle/>
                    <a:p>
                      <a:pPr algn="ctr" rtl="1"/>
                      <a:r>
                        <a:rPr lang="fa-IR" b="1" dirty="0">
                          <a:cs typeface="B Lotus" pitchFamily="2" charset="-78"/>
                        </a:rPr>
                        <a:t>حمایت ها بر اساس تداوم مشخص می شوند، زمان مورد نیاز ممکن است محدود باشد اما متناوب نیست، کارکنان کمتری مورد نیاز است و هزینه های آن نیز کمتر از روش هایی است که با سطح بسیار عمیقی از حمایت همراه هستند؛</a:t>
                      </a:r>
                      <a:r>
                        <a:rPr lang="fa-IR" b="1" baseline="0" dirty="0">
                          <a:cs typeface="B Lotus" pitchFamily="2" charset="-78"/>
                        </a:rPr>
                        <a:t> مانند: آموزش استخدامی کوتاه مدت یا حمایت ها در حین انتقال از مدرسه به دوران بزرگسالی</a:t>
                      </a:r>
                      <a:endParaRPr lang="en-US" b="1" dirty="0">
                        <a:cs typeface="B Lotus" pitchFamily="2" charset="-78"/>
                      </a:endParaRPr>
                    </a:p>
                  </a:txBody>
                  <a:tcPr anchor="ctr"/>
                </a:tc>
                <a:tc>
                  <a:txBody>
                    <a:bodyPr/>
                    <a:lstStyle/>
                    <a:p>
                      <a:pPr algn="ctr"/>
                      <a:r>
                        <a:rPr lang="fa-IR" b="1" dirty="0">
                          <a:cs typeface="B Lotus" pitchFamily="2" charset="-78"/>
                        </a:rPr>
                        <a:t>محدود</a:t>
                      </a:r>
                      <a:endParaRPr lang="en-US" b="1" dirty="0">
                        <a:cs typeface="B Lotus" pitchFamily="2" charset="-78"/>
                      </a:endParaRPr>
                    </a:p>
                  </a:txBody>
                  <a:tcPr anchor="ctr"/>
                </a:tc>
                <a:extLst>
                  <a:ext uri="{0D108BD9-81ED-4DB2-BD59-A6C34878D82A}">
                    <a16:rowId xmlns:a16="http://schemas.microsoft.com/office/drawing/2014/main" val="10001"/>
                  </a:ext>
                </a:extLst>
              </a:tr>
              <a:tr h="370840">
                <a:tc>
                  <a:txBody>
                    <a:bodyPr/>
                    <a:lstStyle/>
                    <a:p>
                      <a:pPr algn="ctr"/>
                      <a:r>
                        <a:rPr lang="fa-IR" b="1" dirty="0">
                          <a:cs typeface="B Lotus" pitchFamily="2" charset="-78"/>
                        </a:rPr>
                        <a:t>حمایت ها با مشارکت</a:t>
                      </a:r>
                      <a:r>
                        <a:rPr lang="fa-IR" b="1" baseline="0" dirty="0">
                          <a:cs typeface="B Lotus" pitchFamily="2" charset="-78"/>
                        </a:rPr>
                        <a:t> درگیری منظم در برخی از محیط ها مانند روزانه نظیر محل کار یا خانه مشخص می شوند و حمایت ها از نظر زمانی محدود نیستند مانند: حمایت شغلی بلند مدت یا حمایت از زندگی در خانه مورد نیاز است.</a:t>
                      </a:r>
                      <a:endParaRPr lang="en-US" b="1" dirty="0">
                        <a:cs typeface="B Lotus" pitchFamily="2" charset="-78"/>
                      </a:endParaRPr>
                    </a:p>
                  </a:txBody>
                  <a:tcPr anchor="ctr"/>
                </a:tc>
                <a:tc>
                  <a:txBody>
                    <a:bodyPr/>
                    <a:lstStyle/>
                    <a:p>
                      <a:pPr algn="ctr"/>
                      <a:r>
                        <a:rPr lang="fa-IR" b="1" dirty="0">
                          <a:cs typeface="B Lotus" pitchFamily="2" charset="-78"/>
                        </a:rPr>
                        <a:t>گسترده</a:t>
                      </a:r>
                      <a:endParaRPr lang="en-US" b="1" dirty="0">
                        <a:cs typeface="B Lotus" pitchFamily="2" charset="-78"/>
                      </a:endParaRPr>
                    </a:p>
                  </a:txBody>
                  <a:tcPr anchor="ctr"/>
                </a:tc>
                <a:extLst>
                  <a:ext uri="{0D108BD9-81ED-4DB2-BD59-A6C34878D82A}">
                    <a16:rowId xmlns:a16="http://schemas.microsoft.com/office/drawing/2014/main" val="10002"/>
                  </a:ext>
                </a:extLst>
              </a:tr>
              <a:tr h="370840">
                <a:tc>
                  <a:txBody>
                    <a:bodyPr/>
                    <a:lstStyle/>
                    <a:p>
                      <a:pPr algn="ctr"/>
                      <a:r>
                        <a:rPr lang="fa-IR" b="1" dirty="0">
                          <a:cs typeface="B Lotus" pitchFamily="2" charset="-78"/>
                        </a:rPr>
                        <a:t>حمایت ها با مشارکت درگیری باید پیوسته و بسیار عمیق باشند ، آنها ناگزیر باید در محیط های چندگانه ارائه شده و ممکن است ماهیتی وابسته به تداوم زندگی داشته باشند. این حمایت ها معمولا نسبت به حمایت های گسترده یا کوتاه مدت نیازمند کارکنان بیشتری هستند(هاردمن</a:t>
                      </a:r>
                      <a:r>
                        <a:rPr lang="fa-IR" b="1" baseline="0" dirty="0">
                          <a:cs typeface="B Lotus" pitchFamily="2" charset="-78"/>
                        </a:rPr>
                        <a:t> و همکاران 1948 ترجمه علیزاده و همکاران 1398).</a:t>
                      </a:r>
                      <a:endParaRPr lang="en-US" b="1" dirty="0">
                        <a:cs typeface="B Lotus" pitchFamily="2" charset="-78"/>
                      </a:endParaRPr>
                    </a:p>
                  </a:txBody>
                  <a:tcPr anchor="ctr"/>
                </a:tc>
                <a:tc>
                  <a:txBody>
                    <a:bodyPr/>
                    <a:lstStyle/>
                    <a:p>
                      <a:pPr algn="ctr"/>
                      <a:r>
                        <a:rPr lang="fa-IR" b="1" dirty="0">
                          <a:cs typeface="B Lotus" pitchFamily="2" charset="-78"/>
                        </a:rPr>
                        <a:t>فراگیر</a:t>
                      </a:r>
                      <a:endParaRPr lang="en-US" b="1" dirty="0">
                        <a:cs typeface="B Lotus" pitchFamily="2" charset="-78"/>
                      </a:endParaRPr>
                    </a:p>
                  </a:txBody>
                  <a:tcPr anchor="ct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943600"/>
          </a:xfrm>
        </p:spPr>
        <p:txBody>
          <a:bodyPr>
            <a:normAutofit/>
          </a:bodyPr>
          <a:lstStyle/>
          <a:p>
            <a:pPr algn="r" rtl="1">
              <a:buNone/>
            </a:pPr>
            <a:r>
              <a:rPr lang="fa-IR" sz="2400" b="1" dirty="0">
                <a:solidFill>
                  <a:schemeClr val="accent1"/>
                </a:solidFill>
                <a:cs typeface="B Lotus" pitchFamily="2" charset="-78"/>
              </a:rPr>
              <a:t>کودکان با کم توانی ذهنی متوسط</a:t>
            </a:r>
          </a:p>
          <a:p>
            <a:pPr algn="justLow" rtl="1">
              <a:buNone/>
            </a:pPr>
            <a:r>
              <a:rPr lang="fa-IR" sz="2400" dirty="0">
                <a:cs typeface="B Lotus" pitchFamily="2" charset="-78"/>
              </a:rPr>
              <a:t>این گروه در سطح تربیت پذیر بالا بوده و بهره هوشی آنها 35 تا 49 می باشد. حدود 12 درصد از کم توانان ذهنی را تشکیل می دهند. قادر به یادگیری انجام تردد تنها در مسافت های افراد بین فامیل هستند.</a:t>
            </a:r>
          </a:p>
          <a:p>
            <a:pPr algn="justLow" rtl="1">
              <a:buNone/>
            </a:pPr>
            <a:r>
              <a:rPr lang="fa-IR" sz="2400" b="1" dirty="0">
                <a:solidFill>
                  <a:schemeClr val="accent1"/>
                </a:solidFill>
                <a:cs typeface="B Lotus" pitchFamily="2" charset="-78"/>
              </a:rPr>
              <a:t>کودکان با کم توانی ذهنی شدید</a:t>
            </a:r>
          </a:p>
          <a:p>
            <a:pPr algn="justLow" rtl="1">
              <a:buNone/>
            </a:pPr>
            <a:r>
              <a:rPr lang="fa-IR" sz="2400" dirty="0">
                <a:cs typeface="B Lotus" pitchFamily="2" charset="-78"/>
              </a:rPr>
              <a:t>بهره هوشی آنها بین 20 تا 34 بوده و حدود 7 درصد کم توانان ذهنی را تشکیل می دهند. این گروه در ارتباط کلامی رشد نامحسوسی دارند.</a:t>
            </a:r>
          </a:p>
          <a:p>
            <a:pPr algn="justLow" rtl="1">
              <a:buNone/>
            </a:pPr>
            <a:r>
              <a:rPr lang="fa-IR" sz="2400" b="1" dirty="0">
                <a:solidFill>
                  <a:schemeClr val="accent1"/>
                </a:solidFill>
                <a:cs typeface="B Lotus" pitchFamily="2" charset="-78"/>
              </a:rPr>
              <a:t>کودکان با کم توانی ذهنی عمیق</a:t>
            </a:r>
          </a:p>
          <a:p>
            <a:pPr algn="justLow" rtl="1">
              <a:buNone/>
            </a:pPr>
            <a:r>
              <a:rPr lang="fa-IR" sz="2400" dirty="0">
                <a:cs typeface="B Lotus" pitchFamily="2" charset="-78"/>
              </a:rPr>
              <a:t>اساسا کم تر از 1 درصد مجموع کم توانان ذهنی را تشکیل داده و دارای بهره هوشی کم تر از 20 هستند. این گروه در سطح حمایت پذیر قرار دارند.</a:t>
            </a:r>
          </a:p>
        </p:txBody>
      </p:sp>
      <p:pic>
        <p:nvPicPr>
          <p:cNvPr id="1026" name="Picture 2" descr="C:\Users\B\Desktop\8956.jpg"/>
          <p:cNvPicPr>
            <a:picLocks noChangeAspect="1" noChangeArrowheads="1"/>
          </p:cNvPicPr>
          <p:nvPr/>
        </p:nvPicPr>
        <p:blipFill>
          <a:blip r:embed="rId2" cstate="print"/>
          <a:srcRect/>
          <a:stretch>
            <a:fillRect/>
          </a:stretch>
        </p:blipFill>
        <p:spPr bwMode="auto">
          <a:xfrm>
            <a:off x="1219200" y="4648200"/>
            <a:ext cx="2438400" cy="1828800"/>
          </a:xfrm>
          <a:prstGeom prst="rect">
            <a:avLst/>
          </a:prstGeom>
          <a:ln>
            <a:noFill/>
          </a:ln>
          <a:effectLst>
            <a:softEdge rad="112500"/>
          </a:effectLst>
        </p:spPr>
      </p:pic>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590</TotalTime>
  <Words>771</Words>
  <Application>Microsoft Office PowerPoint</Application>
  <PresentationFormat>On-screen Show (4:3)</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B Lotus</vt:lpstr>
      <vt:lpstr>Franklin Gothic Book</vt:lpstr>
      <vt:lpstr>Perpetua</vt:lpstr>
      <vt:lpstr>Wingdings</vt:lpstr>
      <vt:lpstr>Wingdings 2</vt:lpstr>
      <vt:lpstr>Equity</vt:lpstr>
      <vt:lpstr>توانبخشی افراد با نیازهای خاص استاد: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dc:creator>
  <cp:lastModifiedBy>User</cp:lastModifiedBy>
  <cp:revision>123</cp:revision>
  <dcterms:created xsi:type="dcterms:W3CDTF">2006-08-16T00:00:00Z</dcterms:created>
  <dcterms:modified xsi:type="dcterms:W3CDTF">2024-01-01T05:23:45Z</dcterms:modified>
</cp:coreProperties>
</file>